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187" r:id="rId4"/>
    <p:sldMasterId id="2147484216" r:id="rId5"/>
    <p:sldMasterId id="2147484224" r:id="rId6"/>
    <p:sldMasterId id="2147484232" r:id="rId7"/>
  </p:sldMasterIdLst>
  <p:notesMasterIdLst>
    <p:notesMasterId r:id="rId30"/>
  </p:notesMasterIdLst>
  <p:handoutMasterIdLst>
    <p:handoutMasterId r:id="rId31"/>
  </p:handoutMasterIdLst>
  <p:sldIdLst>
    <p:sldId id="299" r:id="rId8"/>
    <p:sldId id="304" r:id="rId9"/>
    <p:sldId id="305" r:id="rId10"/>
    <p:sldId id="306" r:id="rId11"/>
    <p:sldId id="307" r:id="rId12"/>
    <p:sldId id="308" r:id="rId13"/>
    <p:sldId id="309" r:id="rId14"/>
    <p:sldId id="310" r:id="rId15"/>
    <p:sldId id="311" r:id="rId16"/>
    <p:sldId id="312" r:id="rId17"/>
    <p:sldId id="313" r:id="rId18"/>
    <p:sldId id="330" r:id="rId19"/>
    <p:sldId id="331" r:id="rId20"/>
    <p:sldId id="332" r:id="rId21"/>
    <p:sldId id="333" r:id="rId22"/>
    <p:sldId id="334" r:id="rId23"/>
    <p:sldId id="335" r:id="rId24"/>
    <p:sldId id="336" r:id="rId25"/>
    <p:sldId id="337" r:id="rId26"/>
    <p:sldId id="338" r:id="rId27"/>
    <p:sldId id="339" r:id="rId28"/>
    <p:sldId id="340" r:id="rId29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98989"/>
    <a:srgbClr val="DBDCD8"/>
    <a:srgbClr val="82786F"/>
    <a:srgbClr val="32362C"/>
    <a:srgbClr val="45473E"/>
    <a:srgbClr val="3B4324"/>
    <a:srgbClr val="D8D8D8"/>
    <a:srgbClr val="C9C9C9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51" autoAdjust="0"/>
    <p:restoredTop sz="94687"/>
  </p:normalViewPr>
  <p:slideViewPr>
    <p:cSldViewPr snapToGrid="0">
      <p:cViewPr varScale="1">
        <p:scale>
          <a:sx n="60" d="100"/>
          <a:sy n="60" d="100"/>
        </p:scale>
        <p:origin x="163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0" d="100"/>
          <a:sy n="80" d="100"/>
        </p:scale>
        <p:origin x="2226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40" y="0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D16C31D-1C22-F84A-A7B5-6952EF1AE403}" type="datetimeFigureOut">
              <a:rPr lang="en-US" altLang="en-US"/>
              <a:pPr/>
              <a:t>6/12/2024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40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19AB6B5-BF0B-064C-A88E-36E4B2A8255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315853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40" y="0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438D594-1B45-0D47-8F23-AED13F1D19BA}" type="datetimeFigureOut">
              <a:rPr lang="en-US" altLang="en-US"/>
              <a:pPr/>
              <a:t>6/12/2024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8"/>
            <a:ext cx="5607050" cy="4183063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40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C2944A4-BE83-F140-9F51-6CC3B6D54F4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230641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White Cover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sp>
        <p:nvSpPr>
          <p:cNvPr id="8" name="Rectangle 15"/>
          <p:cNvSpPr>
            <a:spLocks noChangeArrowheads="1"/>
          </p:cNvSpPr>
          <p:nvPr userDrawn="1"/>
        </p:nvSpPr>
        <p:spPr bwMode="auto">
          <a:xfrm>
            <a:off x="1371600" y="6638559"/>
            <a:ext cx="64008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UNCLASSIFIED//FOR OFFICIAL USE ONLY//</a:t>
            </a:r>
            <a:r>
              <a:rPr lang="en-US" sz="800" b="0" dirty="0">
                <a:solidFill>
                  <a:schemeClr val="accent1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DRAFT</a:t>
            </a:r>
            <a:r>
              <a:rPr lang="en-US" sz="800" dirty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//PRE-DECISIONAL</a:t>
            </a:r>
          </a:p>
        </p:txBody>
      </p:sp>
      <p:sp>
        <p:nvSpPr>
          <p:cNvPr id="9" name="Rectangle 15"/>
          <p:cNvSpPr>
            <a:spLocks noChangeArrowheads="1"/>
          </p:cNvSpPr>
          <p:nvPr userDrawn="1"/>
        </p:nvSpPr>
        <p:spPr bwMode="auto">
          <a:xfrm>
            <a:off x="0" y="1407"/>
            <a:ext cx="91440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UNCLASSIFIED//FOR OFFICIAL USE ONLY//</a:t>
            </a:r>
            <a:r>
              <a:rPr lang="en-US" sz="800" b="0" dirty="0">
                <a:solidFill>
                  <a:schemeClr val="accent1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DRAFT</a:t>
            </a:r>
            <a:r>
              <a:rPr lang="en-US" sz="800" dirty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//PRE-DECISIONAL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06338" y="5376077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/>
              <a:t>Name of Presenter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306338" y="5671676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/>
              <a:t>Rank/Title of Presenter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306338" y="5967274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/>
              <a:t>Organization of Presenter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306338" y="6487064"/>
            <a:ext cx="2014168" cy="366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l" rtl="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lang="en-US" sz="800" kern="1200" baseline="0" dirty="0" smtClean="0">
                <a:solidFill>
                  <a:schemeClr val="accent2"/>
                </a:solidFill>
                <a:latin typeface="Arial Bold" panose="020B0704020202020204" pitchFamily="34" charset="0"/>
                <a:ea typeface="ＭＳ Ｐゴシック" charset="-128"/>
                <a:cs typeface="Arial Bold" panose="020B0704020202020204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/>
              <a:t>DD MMM YYYY</a:t>
            </a:r>
          </a:p>
        </p:txBody>
      </p:sp>
      <p:sp>
        <p:nvSpPr>
          <p:cNvPr id="18" name="Rectangle 17"/>
          <p:cNvSpPr/>
          <p:nvPr userDrawn="1"/>
        </p:nvSpPr>
        <p:spPr>
          <a:xfrm>
            <a:off x="306338" y="2440244"/>
            <a:ext cx="7740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200" dirty="0">
                <a:solidFill>
                  <a:schemeClr val="tx1"/>
                </a:solidFill>
              </a:rPr>
              <a:t>U.S. ARMY COMBAT</a:t>
            </a:r>
            <a:r>
              <a:rPr lang="en-US" sz="3200" baseline="0" dirty="0">
                <a:solidFill>
                  <a:schemeClr val="tx1"/>
                </a:solidFill>
              </a:rPr>
              <a:t> CAPABILITIES DEVELOPMENT COMMAND –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200" baseline="0" dirty="0">
                <a:solidFill>
                  <a:schemeClr val="tx1"/>
                </a:solidFill>
              </a:rPr>
              <a:t>ARMY RESEARCH LABORATORY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06338" y="4379765"/>
            <a:ext cx="7740000" cy="450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lnSpc>
                <a:spcPts val="2000"/>
              </a:lnSpc>
              <a:defRPr lang="en-US" sz="2000" b="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/>
              <a:t>SUBTITLE GOES HERE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6738151" y="5495277"/>
            <a:ext cx="1997476" cy="701337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square" lIns="182880" tIns="91440" rIns="182880" bIns="91440" anchor="ctr"/>
          <a:lstStyle>
            <a:lvl1pPr algn="ctr">
              <a:lnSpc>
                <a:spcPct val="100000"/>
              </a:lnSpc>
              <a:defRPr lang="en-US" sz="600" b="0" kern="1200" baseline="0" dirty="0" smtClean="0">
                <a:solidFill>
                  <a:schemeClr val="accent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/>
              <a:t>DISTRIBUTION STATEMENT GOES HERE</a:t>
            </a:r>
          </a:p>
        </p:txBody>
      </p:sp>
    </p:spTree>
    <p:extLst>
      <p:ext uri="{BB962C8B-B14F-4D97-AF65-F5344CB8AC3E}">
        <p14:creationId xmlns:p14="http://schemas.microsoft.com/office/powerpoint/2010/main" val="2424904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1442419" y="274639"/>
            <a:ext cx="5941019" cy="50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2000" b="1"/>
            </a:lvl1pPr>
          </a:lstStyle>
          <a:p>
            <a:pPr lvl="0"/>
            <a:r>
              <a:rPr lang="en-US" dirty="0"/>
              <a:t>Click to edit Master title text </a:t>
            </a:r>
          </a:p>
        </p:txBody>
      </p:sp>
    </p:spTree>
    <p:extLst>
      <p:ext uri="{BB962C8B-B14F-4D97-AF65-F5344CB8AC3E}">
        <p14:creationId xmlns:p14="http://schemas.microsoft.com/office/powerpoint/2010/main" val="35744711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White Cover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sp>
        <p:nvSpPr>
          <p:cNvPr id="8" name="Rectangle 15"/>
          <p:cNvSpPr>
            <a:spLocks noChangeArrowheads="1"/>
          </p:cNvSpPr>
          <p:nvPr userDrawn="1"/>
        </p:nvSpPr>
        <p:spPr bwMode="auto">
          <a:xfrm>
            <a:off x="1371600" y="6638559"/>
            <a:ext cx="64008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UNCLASSIFIED</a:t>
            </a:r>
          </a:p>
        </p:txBody>
      </p:sp>
      <p:sp>
        <p:nvSpPr>
          <p:cNvPr id="9" name="Rectangle 15"/>
          <p:cNvSpPr>
            <a:spLocks noChangeArrowheads="1"/>
          </p:cNvSpPr>
          <p:nvPr userDrawn="1"/>
        </p:nvSpPr>
        <p:spPr bwMode="auto">
          <a:xfrm>
            <a:off x="0" y="1407"/>
            <a:ext cx="91440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UNCLASSIFIED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06338" y="5376077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/>
              <a:t>Name of Presenter</a:t>
            </a:r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306338" y="5671676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/>
              <a:t>Rank/Title of Presenter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306338" y="5967274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/>
              <a:t>Organization of Presenter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306338" y="6487064"/>
            <a:ext cx="2014168" cy="366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l" rtl="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lang="en-US" sz="800" kern="1200" baseline="0" dirty="0" smtClean="0">
                <a:solidFill>
                  <a:schemeClr val="accent2"/>
                </a:solidFill>
                <a:latin typeface="Arial Bold" panose="020B0704020202020204" pitchFamily="34" charset="0"/>
                <a:ea typeface="ＭＳ Ｐゴシック" charset="-128"/>
                <a:cs typeface="Arial Bold" panose="020B0704020202020204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/>
              <a:t>DD MMM YYYY</a:t>
            </a:r>
          </a:p>
        </p:txBody>
      </p:sp>
      <p:sp>
        <p:nvSpPr>
          <p:cNvPr id="21" name="Rectangle 20"/>
          <p:cNvSpPr/>
          <p:nvPr userDrawn="1"/>
        </p:nvSpPr>
        <p:spPr>
          <a:xfrm>
            <a:off x="306338" y="2440244"/>
            <a:ext cx="7740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200" dirty="0">
                <a:solidFill>
                  <a:schemeClr val="tx1"/>
                </a:solidFill>
              </a:rPr>
              <a:t>U.S. ARMY COMBAT</a:t>
            </a:r>
            <a:r>
              <a:rPr lang="en-US" sz="3200" baseline="0" dirty="0">
                <a:solidFill>
                  <a:schemeClr val="tx1"/>
                </a:solidFill>
              </a:rPr>
              <a:t> CAPABILITIES DEVELOPMENT COMMAND –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200" baseline="0" dirty="0">
                <a:solidFill>
                  <a:schemeClr val="tx1"/>
                </a:solidFill>
              </a:rPr>
              <a:t>ARMY RESEARCH LABORATORY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06338" y="4379765"/>
            <a:ext cx="7740000" cy="450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lnSpc>
                <a:spcPts val="2000"/>
              </a:lnSpc>
              <a:defRPr lang="en-US" sz="2000" b="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/>
              <a:t>SUBTITLE GOES HERE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6738151" y="5495277"/>
            <a:ext cx="1997476" cy="701337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square" lIns="182880" tIns="91440" rIns="182880" bIns="91440" anchor="ctr"/>
          <a:lstStyle>
            <a:lvl1pPr algn="ctr">
              <a:lnSpc>
                <a:spcPct val="100000"/>
              </a:lnSpc>
              <a:defRPr lang="en-US" sz="600" b="0" kern="1200" baseline="0" dirty="0" smtClean="0">
                <a:solidFill>
                  <a:schemeClr val="accent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/>
              <a:t>DISTRIBUTION STATEMENT GOES HERE</a:t>
            </a:r>
          </a:p>
        </p:txBody>
      </p:sp>
    </p:spTree>
    <p:extLst>
      <p:ext uri="{BB962C8B-B14F-4D97-AF65-F5344CB8AC3E}">
        <p14:creationId xmlns:p14="http://schemas.microsoft.com/office/powerpoint/2010/main" val="7569387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Black Cover Slide (FOR DIGITAL USE ONLY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sp>
        <p:nvSpPr>
          <p:cNvPr id="8" name="Rectangle 15"/>
          <p:cNvSpPr>
            <a:spLocks noChangeArrowheads="1"/>
          </p:cNvSpPr>
          <p:nvPr userDrawn="1"/>
        </p:nvSpPr>
        <p:spPr bwMode="auto">
          <a:xfrm>
            <a:off x="1371600" y="6638559"/>
            <a:ext cx="64008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UNCLASSIFIED</a:t>
            </a:r>
          </a:p>
        </p:txBody>
      </p:sp>
      <p:sp>
        <p:nvSpPr>
          <p:cNvPr id="9" name="Rectangle 15"/>
          <p:cNvSpPr>
            <a:spLocks noChangeArrowheads="1"/>
          </p:cNvSpPr>
          <p:nvPr userDrawn="1"/>
        </p:nvSpPr>
        <p:spPr bwMode="auto">
          <a:xfrm>
            <a:off x="0" y="1407"/>
            <a:ext cx="91440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UNCLASSIFIED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306338" y="6487064"/>
            <a:ext cx="2014168" cy="366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l" rtl="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lang="en-US" sz="800" kern="1200" baseline="0" dirty="0" smtClean="0">
                <a:solidFill>
                  <a:schemeClr val="accent2"/>
                </a:solidFill>
                <a:latin typeface="Arial Bold" panose="020B0704020202020204" pitchFamily="34" charset="0"/>
                <a:ea typeface="ＭＳ Ｐゴシック" charset="-128"/>
                <a:cs typeface="Arial Bold" panose="020B0704020202020204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/>
              <a:t>DD MMM YYYY</a:t>
            </a:r>
          </a:p>
        </p:txBody>
      </p:sp>
      <p:sp>
        <p:nvSpPr>
          <p:cNvPr id="18" name="Rectangle 17"/>
          <p:cNvSpPr/>
          <p:nvPr userDrawn="1"/>
        </p:nvSpPr>
        <p:spPr>
          <a:xfrm>
            <a:off x="306338" y="2440244"/>
            <a:ext cx="7740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200" dirty="0">
                <a:solidFill>
                  <a:schemeClr val="bg1"/>
                </a:solidFill>
              </a:rPr>
              <a:t>U.S. ARMY COMBAT</a:t>
            </a:r>
            <a:r>
              <a:rPr lang="en-US" sz="3200" baseline="0" dirty="0">
                <a:solidFill>
                  <a:schemeClr val="bg1"/>
                </a:solidFill>
              </a:rPr>
              <a:t> CAPABILITIES DEVELOPMENT COMMAND –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200" baseline="0" dirty="0">
                <a:solidFill>
                  <a:schemeClr val="bg1"/>
                </a:solidFill>
              </a:rPr>
              <a:t>ARMY RESEARCH LABORATORY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06338" y="4379765"/>
            <a:ext cx="7740000" cy="450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lnSpc>
                <a:spcPts val="2000"/>
              </a:lnSpc>
              <a:defRPr lang="en-US" sz="2000" b="0" kern="1200" baseline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/>
              <a:t>SUBTITLE GOES HERE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06338" y="5376077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/>
              <a:t>Name of Presenter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306338" y="5671676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/>
              <a:t>Rank/Title of Presenter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306338" y="5967274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/>
              <a:t>Organization of Presenter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6738151" y="5495277"/>
            <a:ext cx="1997476" cy="701337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square" lIns="182880" tIns="91440" rIns="182880" bIns="91440" anchor="ctr"/>
          <a:lstStyle>
            <a:lvl1pPr algn="ctr">
              <a:lnSpc>
                <a:spcPct val="100000"/>
              </a:lnSpc>
              <a:defRPr lang="en-US" sz="600" b="0" kern="1200" baseline="0" dirty="0" smtClean="0">
                <a:solidFill>
                  <a:schemeClr val="accent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/>
              <a:t>DISTRIBUTION STATEMENT GOES HERE</a:t>
            </a:r>
          </a:p>
        </p:txBody>
      </p:sp>
    </p:spTree>
    <p:extLst>
      <p:ext uri="{BB962C8B-B14F-4D97-AF65-F5344CB8AC3E}">
        <p14:creationId xmlns:p14="http://schemas.microsoft.com/office/powerpoint/2010/main" val="13871236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442210" y="2286001"/>
            <a:ext cx="8237095" cy="128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>
              <a:defRPr sz="3600" cap="none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SECTION TITLE GOES HERE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442210" y="3569973"/>
            <a:ext cx="8237095" cy="854075"/>
          </a:xfrm>
          <a:prstGeom prst="rect">
            <a:avLst/>
          </a:prstGeom>
        </p:spPr>
        <p:txBody>
          <a:bodyPr/>
          <a:lstStyle>
            <a:lvl1pPr>
              <a:defRPr sz="1800" b="0"/>
            </a:lvl1pPr>
          </a:lstStyle>
          <a:p>
            <a:pPr lvl="0"/>
            <a:r>
              <a:rPr lang="en-US" dirty="0"/>
              <a:t>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1056092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idx="1" hasCustomPrompt="1"/>
          </p:nvPr>
        </p:nvSpPr>
        <p:spPr bwMode="auto">
          <a:xfrm>
            <a:off x="442210" y="1228725"/>
            <a:ext cx="8094688" cy="471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230188" indent="-230188">
              <a:spcBef>
                <a:spcPts val="0"/>
              </a:spcBef>
              <a:buFont typeface="Arial" panose="020B0604020202020204" pitchFamily="34" charset="0"/>
              <a:buChar char="•"/>
              <a:defRPr sz="1800" b="1">
                <a:solidFill>
                  <a:schemeClr val="tx1"/>
                </a:solidFill>
              </a:defRPr>
            </a:lvl1pPr>
            <a:lvl2pPr marL="461963" indent="-233363">
              <a:spcBef>
                <a:spcPts val="0"/>
              </a:spcBef>
              <a:defRPr sz="1600">
                <a:solidFill>
                  <a:schemeClr val="tx1"/>
                </a:solidFill>
              </a:defRPr>
            </a:lvl2pPr>
            <a:lvl3pPr marL="684213" indent="-222250"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/>
              <a:t>First level bullet</a:t>
            </a:r>
          </a:p>
          <a:p>
            <a:pPr lvl="1"/>
            <a:r>
              <a:rPr lang="en-US" noProof="0" dirty="0"/>
              <a:t>Second level bullet</a:t>
            </a:r>
          </a:p>
          <a:p>
            <a:pPr lvl="2"/>
            <a:r>
              <a:rPr lang="en-US" noProof="0" dirty="0"/>
              <a:t>Third level bullet</a:t>
            </a:r>
          </a:p>
          <a:p>
            <a:pPr lvl="0"/>
            <a:r>
              <a:rPr lang="en-US" noProof="0" dirty="0"/>
              <a:t>First level bullet</a:t>
            </a:r>
          </a:p>
          <a:p>
            <a:pPr lvl="1"/>
            <a:r>
              <a:rPr lang="en-US" noProof="0" dirty="0"/>
              <a:t>Second level bullet</a:t>
            </a:r>
          </a:p>
          <a:p>
            <a:pPr lvl="2"/>
            <a:r>
              <a:rPr lang="en-US" noProof="0" dirty="0"/>
              <a:t>Third level bullet</a:t>
            </a:r>
          </a:p>
        </p:txBody>
      </p:sp>
      <p:sp>
        <p:nvSpPr>
          <p:cNvPr id="4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1442419" y="274639"/>
            <a:ext cx="5941019" cy="50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2000" b="1"/>
            </a:lvl1pPr>
          </a:lstStyle>
          <a:p>
            <a:pPr lvl="0"/>
            <a:r>
              <a:rPr lang="en-US" dirty="0"/>
              <a:t>Click to edit Master title text </a:t>
            </a:r>
          </a:p>
        </p:txBody>
      </p:sp>
    </p:spTree>
    <p:extLst>
      <p:ext uri="{BB962C8B-B14F-4D97-AF65-F5344CB8AC3E}">
        <p14:creationId xmlns:p14="http://schemas.microsoft.com/office/powerpoint/2010/main" val="3113444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1442419" y="274639"/>
            <a:ext cx="5941019" cy="50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2000" b="1"/>
            </a:lvl1pPr>
          </a:lstStyle>
          <a:p>
            <a:pPr lvl="0"/>
            <a:r>
              <a:rPr lang="en-US" dirty="0"/>
              <a:t>Click to edit Master title text </a:t>
            </a:r>
          </a:p>
        </p:txBody>
      </p:sp>
    </p:spTree>
    <p:extLst>
      <p:ext uri="{BB962C8B-B14F-4D97-AF65-F5344CB8AC3E}">
        <p14:creationId xmlns:p14="http://schemas.microsoft.com/office/powerpoint/2010/main" val="18325822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White Cover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sp>
        <p:nvSpPr>
          <p:cNvPr id="8" name="Rectangle 15"/>
          <p:cNvSpPr>
            <a:spLocks noChangeArrowheads="1"/>
          </p:cNvSpPr>
          <p:nvPr userDrawn="1"/>
        </p:nvSpPr>
        <p:spPr bwMode="auto">
          <a:xfrm>
            <a:off x="1371600" y="6638559"/>
            <a:ext cx="64008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APPROVED</a:t>
            </a:r>
            <a:r>
              <a:rPr lang="en-US" sz="800" baseline="0" dirty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 FOR PUBLIC RELEASE</a:t>
            </a:r>
            <a:endParaRPr lang="en-US" sz="800" dirty="0">
              <a:solidFill>
                <a:schemeClr val="accent2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9" name="Rectangle 15"/>
          <p:cNvSpPr>
            <a:spLocks noChangeArrowheads="1"/>
          </p:cNvSpPr>
          <p:nvPr userDrawn="1"/>
        </p:nvSpPr>
        <p:spPr bwMode="auto">
          <a:xfrm>
            <a:off x="0" y="1407"/>
            <a:ext cx="91440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APPROVED</a:t>
            </a:r>
            <a:r>
              <a:rPr lang="en-US" sz="800" baseline="0" dirty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 FOR PUBLIC RELEASE</a:t>
            </a:r>
            <a:endParaRPr lang="en-US" sz="800" dirty="0">
              <a:solidFill>
                <a:schemeClr val="accent2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06338" y="5376077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/>
              <a:t>Name of Presenter</a:t>
            </a:r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306338" y="5671676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/>
              <a:t>Rank/Title of Presenter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306338" y="5967274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/>
              <a:t>Organization of Presenter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306338" y="6487064"/>
            <a:ext cx="2014168" cy="366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l" rtl="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lang="en-US" sz="800" kern="1200" baseline="0" dirty="0" smtClean="0">
                <a:solidFill>
                  <a:schemeClr val="accent2"/>
                </a:solidFill>
                <a:latin typeface="Arial Bold" panose="020B0704020202020204" pitchFamily="34" charset="0"/>
                <a:ea typeface="ＭＳ Ｐゴシック" charset="-128"/>
                <a:cs typeface="Arial Bold" panose="020B0704020202020204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/>
              <a:t>DD MMM YYYY</a:t>
            </a:r>
          </a:p>
        </p:txBody>
      </p:sp>
      <p:sp>
        <p:nvSpPr>
          <p:cNvPr id="21" name="Rectangle 20"/>
          <p:cNvSpPr/>
          <p:nvPr userDrawn="1"/>
        </p:nvSpPr>
        <p:spPr>
          <a:xfrm>
            <a:off x="306338" y="2440244"/>
            <a:ext cx="7740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200" dirty="0">
                <a:solidFill>
                  <a:schemeClr val="tx1"/>
                </a:solidFill>
              </a:rPr>
              <a:t>U.S. ARMY COMBAT</a:t>
            </a:r>
            <a:r>
              <a:rPr lang="en-US" sz="3200" baseline="0" dirty="0">
                <a:solidFill>
                  <a:schemeClr val="tx1"/>
                </a:solidFill>
              </a:rPr>
              <a:t> CAPABILITIES DEVELOPMENT COMMAND –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200" baseline="0" dirty="0">
                <a:solidFill>
                  <a:schemeClr val="tx1"/>
                </a:solidFill>
              </a:rPr>
              <a:t>ARMY RESEARCH LABORATORY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06338" y="4379765"/>
            <a:ext cx="7740000" cy="450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lnSpc>
                <a:spcPts val="2000"/>
              </a:lnSpc>
              <a:defRPr lang="en-US" sz="2000" b="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/>
              <a:t>SUBTITLE GOES HERE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6738151" y="5495277"/>
            <a:ext cx="1997476" cy="701337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square" lIns="182880" tIns="91440" rIns="182880" bIns="91440" anchor="ctr"/>
          <a:lstStyle>
            <a:lvl1pPr algn="ctr">
              <a:lnSpc>
                <a:spcPct val="100000"/>
              </a:lnSpc>
              <a:defRPr lang="en-US" sz="600" b="0" kern="1200" baseline="0" dirty="0" smtClean="0">
                <a:solidFill>
                  <a:schemeClr val="accent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/>
              <a:t>DISTRIBUTION STATEMENT GOES HERE</a:t>
            </a:r>
          </a:p>
        </p:txBody>
      </p:sp>
    </p:spTree>
    <p:extLst>
      <p:ext uri="{BB962C8B-B14F-4D97-AF65-F5344CB8AC3E}">
        <p14:creationId xmlns:p14="http://schemas.microsoft.com/office/powerpoint/2010/main" val="19926171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Black Cover Slide (FOR DIGITAL USE ONLY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sp>
        <p:nvSpPr>
          <p:cNvPr id="8" name="Rectangle 15"/>
          <p:cNvSpPr>
            <a:spLocks noChangeArrowheads="1"/>
          </p:cNvSpPr>
          <p:nvPr userDrawn="1"/>
        </p:nvSpPr>
        <p:spPr bwMode="auto">
          <a:xfrm>
            <a:off x="1371600" y="6638559"/>
            <a:ext cx="64008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APPROVED FOR PUBLIC RELEASE</a:t>
            </a:r>
          </a:p>
        </p:txBody>
      </p:sp>
      <p:sp>
        <p:nvSpPr>
          <p:cNvPr id="9" name="Rectangle 15"/>
          <p:cNvSpPr>
            <a:spLocks noChangeArrowheads="1"/>
          </p:cNvSpPr>
          <p:nvPr userDrawn="1"/>
        </p:nvSpPr>
        <p:spPr bwMode="auto">
          <a:xfrm>
            <a:off x="0" y="1407"/>
            <a:ext cx="91440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APPROVED FOR PUBLIC RELEASE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306338" y="6487064"/>
            <a:ext cx="2014168" cy="366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l" rtl="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lang="en-US" sz="800" kern="1200" baseline="0" dirty="0" smtClean="0">
                <a:solidFill>
                  <a:schemeClr val="accent2"/>
                </a:solidFill>
                <a:latin typeface="Arial Bold" panose="020B0704020202020204" pitchFamily="34" charset="0"/>
                <a:ea typeface="ＭＳ Ｐゴシック" charset="-128"/>
                <a:cs typeface="Arial Bold" panose="020B0704020202020204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/>
              <a:t>DD MMM YYYY</a:t>
            </a:r>
          </a:p>
        </p:txBody>
      </p:sp>
      <p:sp>
        <p:nvSpPr>
          <p:cNvPr id="18" name="Rectangle 17"/>
          <p:cNvSpPr/>
          <p:nvPr userDrawn="1"/>
        </p:nvSpPr>
        <p:spPr>
          <a:xfrm>
            <a:off x="306338" y="2440244"/>
            <a:ext cx="7740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200" dirty="0">
                <a:solidFill>
                  <a:schemeClr val="bg1"/>
                </a:solidFill>
              </a:rPr>
              <a:t>U.S. ARMY COMBAT</a:t>
            </a:r>
            <a:r>
              <a:rPr lang="en-US" sz="3200" baseline="0" dirty="0">
                <a:solidFill>
                  <a:schemeClr val="bg1"/>
                </a:solidFill>
              </a:rPr>
              <a:t> CAPABILITIES DEVELOPMENT COMMAND –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200" baseline="0" dirty="0">
                <a:solidFill>
                  <a:schemeClr val="bg1"/>
                </a:solidFill>
              </a:rPr>
              <a:t>ARMY RESEARCH LABORATORY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06338" y="4379765"/>
            <a:ext cx="7740000" cy="450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lnSpc>
                <a:spcPts val="2000"/>
              </a:lnSpc>
              <a:defRPr lang="en-US" sz="2000" b="0" kern="1200" baseline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/>
              <a:t>SUBTITLE GOES HERE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06338" y="5376077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/>
              <a:t>Name of Presenter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306338" y="5671676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/>
              <a:t>Rank/Title of Presenter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306338" y="5967274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/>
              <a:t>Organization of Presenter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6738151" y="5495277"/>
            <a:ext cx="1997476" cy="701337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square" lIns="182880" tIns="91440" rIns="182880" bIns="91440" anchor="ctr"/>
          <a:lstStyle>
            <a:lvl1pPr algn="ctr">
              <a:lnSpc>
                <a:spcPct val="100000"/>
              </a:lnSpc>
              <a:defRPr lang="en-US" sz="600" b="0" kern="1200" baseline="0" dirty="0" smtClean="0">
                <a:solidFill>
                  <a:schemeClr val="accent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/>
              <a:t>DISTRIBUTION STATEMENT GOES HERE</a:t>
            </a:r>
          </a:p>
        </p:txBody>
      </p:sp>
    </p:spTree>
    <p:extLst>
      <p:ext uri="{BB962C8B-B14F-4D97-AF65-F5344CB8AC3E}">
        <p14:creationId xmlns:p14="http://schemas.microsoft.com/office/powerpoint/2010/main" val="42500576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442210" y="2286001"/>
            <a:ext cx="8237095" cy="128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>
              <a:defRPr sz="3600" cap="none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SECTION TITLE GOES HERE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442210" y="3569973"/>
            <a:ext cx="8237095" cy="854075"/>
          </a:xfrm>
          <a:prstGeom prst="rect">
            <a:avLst/>
          </a:prstGeom>
        </p:spPr>
        <p:txBody>
          <a:bodyPr/>
          <a:lstStyle>
            <a:lvl1pPr>
              <a:defRPr sz="1800" b="0"/>
            </a:lvl1pPr>
          </a:lstStyle>
          <a:p>
            <a:pPr lvl="0"/>
            <a:r>
              <a:rPr lang="en-US" dirty="0"/>
              <a:t>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1491769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idx="1" hasCustomPrompt="1"/>
          </p:nvPr>
        </p:nvSpPr>
        <p:spPr bwMode="auto">
          <a:xfrm>
            <a:off x="442210" y="1228725"/>
            <a:ext cx="8094688" cy="471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230188" indent="-230188">
              <a:spcBef>
                <a:spcPts val="0"/>
              </a:spcBef>
              <a:buFont typeface="Arial" panose="020B0604020202020204" pitchFamily="34" charset="0"/>
              <a:buChar char="•"/>
              <a:defRPr sz="1800" b="1">
                <a:solidFill>
                  <a:schemeClr val="tx1"/>
                </a:solidFill>
              </a:defRPr>
            </a:lvl1pPr>
            <a:lvl2pPr marL="461963" indent="-233363">
              <a:spcBef>
                <a:spcPts val="0"/>
              </a:spcBef>
              <a:defRPr sz="1600">
                <a:solidFill>
                  <a:schemeClr val="tx1"/>
                </a:solidFill>
              </a:defRPr>
            </a:lvl2pPr>
            <a:lvl3pPr marL="684213" indent="-222250"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/>
              <a:t>First level bullet</a:t>
            </a:r>
          </a:p>
          <a:p>
            <a:pPr lvl="1"/>
            <a:r>
              <a:rPr lang="en-US" noProof="0" dirty="0"/>
              <a:t>Second level bullet</a:t>
            </a:r>
          </a:p>
          <a:p>
            <a:pPr lvl="2"/>
            <a:r>
              <a:rPr lang="en-US" noProof="0" dirty="0"/>
              <a:t>Third level bullet</a:t>
            </a:r>
          </a:p>
          <a:p>
            <a:pPr lvl="0"/>
            <a:r>
              <a:rPr lang="en-US" noProof="0" dirty="0"/>
              <a:t>First level bullet</a:t>
            </a:r>
          </a:p>
          <a:p>
            <a:pPr lvl="1"/>
            <a:r>
              <a:rPr lang="en-US" noProof="0" dirty="0"/>
              <a:t>Second level bullet</a:t>
            </a:r>
          </a:p>
          <a:p>
            <a:pPr lvl="2"/>
            <a:r>
              <a:rPr lang="en-US" noProof="0" dirty="0"/>
              <a:t>Third level bullet</a:t>
            </a:r>
          </a:p>
        </p:txBody>
      </p:sp>
      <p:sp>
        <p:nvSpPr>
          <p:cNvPr id="4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1442419" y="274639"/>
            <a:ext cx="5941019" cy="50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2000" b="1"/>
            </a:lvl1pPr>
          </a:lstStyle>
          <a:p>
            <a:pPr lvl="0"/>
            <a:r>
              <a:rPr lang="en-US" dirty="0"/>
              <a:t>Click to edit Master title text </a:t>
            </a:r>
          </a:p>
        </p:txBody>
      </p:sp>
    </p:spTree>
    <p:extLst>
      <p:ext uri="{BB962C8B-B14F-4D97-AF65-F5344CB8AC3E}">
        <p14:creationId xmlns:p14="http://schemas.microsoft.com/office/powerpoint/2010/main" val="1011361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ck Cover Slide (FOR DIGITAL USE ONLY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sp>
        <p:nvSpPr>
          <p:cNvPr id="8" name="Rectangle 15"/>
          <p:cNvSpPr>
            <a:spLocks noChangeArrowheads="1"/>
          </p:cNvSpPr>
          <p:nvPr userDrawn="1"/>
        </p:nvSpPr>
        <p:spPr bwMode="auto">
          <a:xfrm>
            <a:off x="1371600" y="6638559"/>
            <a:ext cx="64008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UNCLASSIFIED//FOR OFFICIAL USE ONLY//</a:t>
            </a:r>
            <a:r>
              <a:rPr lang="en-US" sz="800" b="0" dirty="0">
                <a:solidFill>
                  <a:schemeClr val="accent4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DRAFT</a:t>
            </a:r>
            <a:r>
              <a:rPr lang="en-US" sz="800" dirty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//PRE-DECISIONAL</a:t>
            </a:r>
          </a:p>
        </p:txBody>
      </p:sp>
      <p:sp>
        <p:nvSpPr>
          <p:cNvPr id="9" name="Rectangle 15"/>
          <p:cNvSpPr>
            <a:spLocks noChangeArrowheads="1"/>
          </p:cNvSpPr>
          <p:nvPr userDrawn="1"/>
        </p:nvSpPr>
        <p:spPr bwMode="auto">
          <a:xfrm>
            <a:off x="0" y="1407"/>
            <a:ext cx="91440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UNCLASSIFIED//FOR OFFICIAL USE ONLY//</a:t>
            </a:r>
            <a:r>
              <a:rPr lang="en-US" sz="800" b="0" dirty="0">
                <a:solidFill>
                  <a:schemeClr val="accent4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DRAFT</a:t>
            </a:r>
            <a:r>
              <a:rPr lang="en-US" sz="800" dirty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//PRE-DECISIONAL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306338" y="6487064"/>
            <a:ext cx="2014168" cy="366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l" rtl="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lang="en-US" sz="800" kern="1200" baseline="0" dirty="0" smtClean="0">
                <a:solidFill>
                  <a:schemeClr val="accent2"/>
                </a:solidFill>
                <a:latin typeface="Arial Bold" panose="020B0704020202020204" pitchFamily="34" charset="0"/>
                <a:ea typeface="ＭＳ Ｐゴシック" charset="-128"/>
                <a:cs typeface="Arial Bold" panose="020B0704020202020204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/>
              <a:t>DD MMM YYYY</a:t>
            </a:r>
          </a:p>
        </p:txBody>
      </p:sp>
      <p:sp>
        <p:nvSpPr>
          <p:cNvPr id="19" name="Rectangle 18"/>
          <p:cNvSpPr/>
          <p:nvPr userDrawn="1"/>
        </p:nvSpPr>
        <p:spPr>
          <a:xfrm>
            <a:off x="306338" y="2440244"/>
            <a:ext cx="7740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200" dirty="0">
                <a:solidFill>
                  <a:schemeClr val="bg1"/>
                </a:solidFill>
              </a:rPr>
              <a:t>U.S. ARMY COMBAT</a:t>
            </a:r>
            <a:r>
              <a:rPr lang="en-US" sz="3200" baseline="0" dirty="0">
                <a:solidFill>
                  <a:schemeClr val="bg1"/>
                </a:solidFill>
              </a:rPr>
              <a:t> CAPABILITIES DEVELOPMENT COMMAND –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200" baseline="0" dirty="0">
                <a:solidFill>
                  <a:schemeClr val="bg1"/>
                </a:solidFill>
              </a:rPr>
              <a:t>ARMY RESEARCH LABORATORY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30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06338" y="4379765"/>
            <a:ext cx="7740000" cy="450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lnSpc>
                <a:spcPts val="2000"/>
              </a:lnSpc>
              <a:defRPr lang="en-US" sz="2000" b="0" kern="1200" baseline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/>
              <a:t>SUBTITLE GOES HERE</a:t>
            </a:r>
          </a:p>
        </p:txBody>
      </p:sp>
      <p:sp>
        <p:nvSpPr>
          <p:cNvPr id="32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06338" y="5376077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/>
              <a:t>Name of Presenter</a:t>
            </a:r>
          </a:p>
        </p:txBody>
      </p:sp>
      <p:sp>
        <p:nvSpPr>
          <p:cNvPr id="33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306338" y="5671676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/>
              <a:t>Rank/Title of Presenter</a:t>
            </a:r>
          </a:p>
        </p:txBody>
      </p:sp>
      <p:sp>
        <p:nvSpPr>
          <p:cNvPr id="34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306338" y="5967274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/>
              <a:t>Organization of Presenter</a:t>
            </a:r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6738151" y="5495277"/>
            <a:ext cx="1997476" cy="701337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square" lIns="182880" tIns="91440" rIns="182880" bIns="91440" anchor="ctr"/>
          <a:lstStyle>
            <a:lvl1pPr algn="ctr">
              <a:lnSpc>
                <a:spcPct val="100000"/>
              </a:lnSpc>
              <a:defRPr lang="en-US" sz="600" b="0" kern="1200" baseline="0" dirty="0" smtClean="0">
                <a:solidFill>
                  <a:schemeClr val="accent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/>
              <a:t>DISTRIBUTION STATEMENT GOES HERE</a:t>
            </a:r>
          </a:p>
        </p:txBody>
      </p:sp>
    </p:spTree>
    <p:extLst>
      <p:ext uri="{BB962C8B-B14F-4D97-AF65-F5344CB8AC3E}">
        <p14:creationId xmlns:p14="http://schemas.microsoft.com/office/powerpoint/2010/main" val="9288805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1442419" y="274639"/>
            <a:ext cx="5941019" cy="50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2000" b="1"/>
            </a:lvl1pPr>
          </a:lstStyle>
          <a:p>
            <a:pPr lvl="0"/>
            <a:r>
              <a:rPr lang="en-US" dirty="0"/>
              <a:t>Click to edit Master title text </a:t>
            </a:r>
          </a:p>
        </p:txBody>
      </p:sp>
    </p:spTree>
    <p:extLst>
      <p:ext uri="{BB962C8B-B14F-4D97-AF65-F5344CB8AC3E}">
        <p14:creationId xmlns:p14="http://schemas.microsoft.com/office/powerpoint/2010/main" val="33804520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442210" y="2286001"/>
            <a:ext cx="8237095" cy="128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>
              <a:defRPr sz="3600" cap="none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SECTION TITLE GOES HERE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442210" y="3569973"/>
            <a:ext cx="8237095" cy="854075"/>
          </a:xfrm>
          <a:prstGeom prst="rect">
            <a:avLst/>
          </a:prstGeom>
        </p:spPr>
        <p:txBody>
          <a:bodyPr/>
          <a:lstStyle>
            <a:lvl1pPr>
              <a:defRPr sz="1800" b="0"/>
            </a:lvl1pPr>
          </a:lstStyle>
          <a:p>
            <a:pPr lvl="0"/>
            <a:r>
              <a:rPr lang="en-US" dirty="0"/>
              <a:t>SECTION 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4080699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2"/>
          <p:cNvSpPr>
            <a:spLocks noGrp="1"/>
          </p:cNvSpPr>
          <p:nvPr>
            <p:ph idx="1" hasCustomPrompt="1"/>
          </p:nvPr>
        </p:nvSpPr>
        <p:spPr bwMode="auto">
          <a:xfrm>
            <a:off x="442210" y="1228725"/>
            <a:ext cx="8094688" cy="471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230188" indent="-230188">
              <a:spcBef>
                <a:spcPts val="0"/>
              </a:spcBef>
              <a:buFont typeface="Arial" panose="020B0604020202020204" pitchFamily="34" charset="0"/>
              <a:buChar char="•"/>
              <a:defRPr sz="1800" b="1">
                <a:solidFill>
                  <a:schemeClr val="tx1"/>
                </a:solidFill>
              </a:defRPr>
            </a:lvl1pPr>
            <a:lvl2pPr marL="461963" indent="-233363">
              <a:spcBef>
                <a:spcPts val="0"/>
              </a:spcBef>
              <a:defRPr sz="1600">
                <a:solidFill>
                  <a:schemeClr val="tx1"/>
                </a:solidFill>
              </a:defRPr>
            </a:lvl2pPr>
            <a:lvl3pPr marL="684213" indent="-222250"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/>
              <a:t>First level bullet</a:t>
            </a:r>
          </a:p>
          <a:p>
            <a:pPr lvl="1"/>
            <a:r>
              <a:rPr lang="en-US" noProof="0" dirty="0"/>
              <a:t>Second level bullet</a:t>
            </a:r>
          </a:p>
          <a:p>
            <a:pPr lvl="2"/>
            <a:r>
              <a:rPr lang="en-US" noProof="0" dirty="0"/>
              <a:t>Third level bullet</a:t>
            </a:r>
          </a:p>
          <a:p>
            <a:pPr lvl="0"/>
            <a:r>
              <a:rPr lang="en-US" noProof="0" dirty="0"/>
              <a:t>First level bullet</a:t>
            </a:r>
          </a:p>
          <a:p>
            <a:pPr lvl="1"/>
            <a:r>
              <a:rPr lang="en-US" noProof="0" dirty="0"/>
              <a:t>Second level bullet</a:t>
            </a:r>
          </a:p>
          <a:p>
            <a:pPr lvl="2"/>
            <a:r>
              <a:rPr lang="en-US" noProof="0" dirty="0"/>
              <a:t>Third level bullet</a:t>
            </a:r>
          </a:p>
        </p:txBody>
      </p:sp>
      <p:sp>
        <p:nvSpPr>
          <p:cNvPr id="6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1442419" y="274639"/>
            <a:ext cx="5941019" cy="50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2000" b="1"/>
            </a:lvl1pPr>
          </a:lstStyle>
          <a:p>
            <a:pPr lvl="0"/>
            <a:r>
              <a:rPr lang="en-US" dirty="0"/>
              <a:t>Click to edit Master title text </a:t>
            </a:r>
          </a:p>
        </p:txBody>
      </p:sp>
    </p:spTree>
    <p:extLst>
      <p:ext uri="{BB962C8B-B14F-4D97-AF65-F5344CB8AC3E}">
        <p14:creationId xmlns:p14="http://schemas.microsoft.com/office/powerpoint/2010/main" val="42714796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1442419" y="274639"/>
            <a:ext cx="5941019" cy="50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2000" b="1"/>
            </a:lvl1pPr>
          </a:lstStyle>
          <a:p>
            <a:pPr lvl="0"/>
            <a:r>
              <a:rPr lang="en-US" dirty="0"/>
              <a:t>Click to edit Master title text </a:t>
            </a:r>
          </a:p>
        </p:txBody>
      </p:sp>
    </p:spTree>
    <p:extLst>
      <p:ext uri="{BB962C8B-B14F-4D97-AF65-F5344CB8AC3E}">
        <p14:creationId xmlns:p14="http://schemas.microsoft.com/office/powerpoint/2010/main" val="2701483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White Cover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sp>
        <p:nvSpPr>
          <p:cNvPr id="8" name="Rectangle 15"/>
          <p:cNvSpPr>
            <a:spLocks noChangeArrowheads="1"/>
          </p:cNvSpPr>
          <p:nvPr userDrawn="1"/>
        </p:nvSpPr>
        <p:spPr bwMode="auto">
          <a:xfrm>
            <a:off x="1371600" y="6638559"/>
            <a:ext cx="64008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UNCLASSIFIED//FOR OFFICIAL USE ONLY</a:t>
            </a:r>
          </a:p>
        </p:txBody>
      </p:sp>
      <p:sp>
        <p:nvSpPr>
          <p:cNvPr id="9" name="Rectangle 15"/>
          <p:cNvSpPr>
            <a:spLocks noChangeArrowheads="1"/>
          </p:cNvSpPr>
          <p:nvPr userDrawn="1"/>
        </p:nvSpPr>
        <p:spPr bwMode="auto">
          <a:xfrm>
            <a:off x="0" y="1407"/>
            <a:ext cx="91440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UNCLASSIFIED//FOR OFFICIAL USE ONLY</a:t>
            </a:r>
          </a:p>
        </p:txBody>
      </p:sp>
      <p:sp>
        <p:nvSpPr>
          <p:cNvPr id="25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06338" y="5376077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/>
              <a:t>Name of Presenter</a:t>
            </a:r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306338" y="5671676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/>
              <a:t>Rank/Title of Presenter</a:t>
            </a:r>
          </a:p>
        </p:txBody>
      </p:sp>
      <p:sp>
        <p:nvSpPr>
          <p:cNvPr id="27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306338" y="5967274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/>
              <a:t>Organization of Presenter</a:t>
            </a:r>
          </a:p>
        </p:txBody>
      </p:sp>
      <p:sp>
        <p:nvSpPr>
          <p:cNvPr id="28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306338" y="6487064"/>
            <a:ext cx="2014168" cy="366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l" rtl="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lang="en-US" sz="800" kern="1200" baseline="0" dirty="0" smtClean="0">
                <a:solidFill>
                  <a:schemeClr val="accent2"/>
                </a:solidFill>
                <a:latin typeface="Arial Bold" panose="020B0704020202020204" pitchFamily="34" charset="0"/>
                <a:ea typeface="ＭＳ Ｐゴシック" charset="-128"/>
                <a:cs typeface="Arial Bold" panose="020B0704020202020204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/>
              <a:t>DD MMM YYYY</a:t>
            </a:r>
          </a:p>
        </p:txBody>
      </p:sp>
      <p:sp>
        <p:nvSpPr>
          <p:cNvPr id="29" name="Rectangle 28"/>
          <p:cNvSpPr/>
          <p:nvPr userDrawn="1"/>
        </p:nvSpPr>
        <p:spPr>
          <a:xfrm>
            <a:off x="306338" y="2440244"/>
            <a:ext cx="7740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200" dirty="0">
                <a:solidFill>
                  <a:schemeClr val="tx1"/>
                </a:solidFill>
              </a:rPr>
              <a:t>U.S. ARMY COMBAT</a:t>
            </a:r>
            <a:r>
              <a:rPr lang="en-US" sz="3200" baseline="0" dirty="0">
                <a:solidFill>
                  <a:schemeClr val="tx1"/>
                </a:solidFill>
              </a:rPr>
              <a:t> CAPABILITIES DEVELOPMENT COMMAND –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200" baseline="0" dirty="0">
                <a:solidFill>
                  <a:schemeClr val="tx1"/>
                </a:solidFill>
              </a:rPr>
              <a:t>ARMY RESEARCH LABORATORY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30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06338" y="4379765"/>
            <a:ext cx="7740000" cy="450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lnSpc>
                <a:spcPts val="2000"/>
              </a:lnSpc>
              <a:defRPr lang="en-US" sz="2000" b="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/>
              <a:t>SUBTITLE GOES HERE</a:t>
            </a:r>
          </a:p>
        </p:txBody>
      </p:sp>
      <p:sp>
        <p:nvSpPr>
          <p:cNvPr id="31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6738151" y="5495277"/>
            <a:ext cx="1997476" cy="701337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square" lIns="182880" tIns="91440" rIns="182880" bIns="91440" anchor="ctr"/>
          <a:lstStyle>
            <a:lvl1pPr algn="ctr">
              <a:lnSpc>
                <a:spcPct val="100000"/>
              </a:lnSpc>
              <a:defRPr lang="en-US" sz="600" b="0" kern="1200" baseline="0" dirty="0" smtClean="0">
                <a:solidFill>
                  <a:schemeClr val="accent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/>
              <a:t>DISTRIBUTION STATEMENT GOES HERE</a:t>
            </a:r>
          </a:p>
        </p:txBody>
      </p:sp>
    </p:spTree>
    <p:extLst>
      <p:ext uri="{BB962C8B-B14F-4D97-AF65-F5344CB8AC3E}">
        <p14:creationId xmlns:p14="http://schemas.microsoft.com/office/powerpoint/2010/main" val="35743952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Black Cover Slide (FOR DIGITAL USE ONLY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sp>
        <p:nvSpPr>
          <p:cNvPr id="8" name="Rectangle 15"/>
          <p:cNvSpPr>
            <a:spLocks noChangeArrowheads="1"/>
          </p:cNvSpPr>
          <p:nvPr userDrawn="1"/>
        </p:nvSpPr>
        <p:spPr bwMode="auto">
          <a:xfrm>
            <a:off x="1371600" y="6638559"/>
            <a:ext cx="64008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UNCLASSIFIED//FOR OFFICIAL USE ONLY</a:t>
            </a:r>
          </a:p>
        </p:txBody>
      </p:sp>
      <p:sp>
        <p:nvSpPr>
          <p:cNvPr id="9" name="Rectangle 15"/>
          <p:cNvSpPr>
            <a:spLocks noChangeArrowheads="1"/>
          </p:cNvSpPr>
          <p:nvPr userDrawn="1"/>
        </p:nvSpPr>
        <p:spPr bwMode="auto">
          <a:xfrm>
            <a:off x="0" y="1407"/>
            <a:ext cx="91440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UNCLASSIFIED//FOR OFFICIAL USE ONLY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306338" y="6487064"/>
            <a:ext cx="2014168" cy="366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l" rtl="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lang="en-US" sz="800" kern="1200" baseline="0" dirty="0" smtClean="0">
                <a:solidFill>
                  <a:schemeClr val="accent2"/>
                </a:solidFill>
                <a:latin typeface="Arial Bold" panose="020B0704020202020204" pitchFamily="34" charset="0"/>
                <a:ea typeface="ＭＳ Ｐゴシック" charset="-128"/>
                <a:cs typeface="Arial Bold" panose="020B0704020202020204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/>
              <a:t>DD MMM YYYY</a:t>
            </a:r>
          </a:p>
        </p:txBody>
      </p:sp>
      <p:sp>
        <p:nvSpPr>
          <p:cNvPr id="18" name="Rectangle 17"/>
          <p:cNvSpPr/>
          <p:nvPr userDrawn="1"/>
        </p:nvSpPr>
        <p:spPr>
          <a:xfrm>
            <a:off x="306338" y="2440244"/>
            <a:ext cx="7740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200" dirty="0">
                <a:solidFill>
                  <a:schemeClr val="bg1"/>
                </a:solidFill>
              </a:rPr>
              <a:t>U.S. ARMY COMBAT</a:t>
            </a:r>
            <a:r>
              <a:rPr lang="en-US" sz="3200" baseline="0" dirty="0">
                <a:solidFill>
                  <a:schemeClr val="bg1"/>
                </a:solidFill>
              </a:rPr>
              <a:t> CAPABILITIES DEVELOPMENT COMMAND –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200" baseline="0" dirty="0">
                <a:solidFill>
                  <a:schemeClr val="bg1"/>
                </a:solidFill>
              </a:rPr>
              <a:t>ARMY RESEARCH LABORATORY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06338" y="4379765"/>
            <a:ext cx="7740000" cy="450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lnSpc>
                <a:spcPts val="2000"/>
              </a:lnSpc>
              <a:defRPr lang="en-US" sz="2000" b="0" kern="1200" baseline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/>
              <a:t>SUBTITLE GOES HERE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06338" y="5376077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/>
              <a:t>Name of Presenter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306338" y="5671676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/>
              <a:t>Rank/Title of Presenter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306338" y="5967274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/>
              <a:t>Organization of Presenter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6738151" y="5495277"/>
            <a:ext cx="1997476" cy="701337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square" lIns="182880" tIns="91440" rIns="182880" bIns="91440" anchor="ctr"/>
          <a:lstStyle>
            <a:lvl1pPr algn="ctr">
              <a:lnSpc>
                <a:spcPct val="100000"/>
              </a:lnSpc>
              <a:defRPr lang="en-US" sz="600" b="0" kern="1200" baseline="0" dirty="0" smtClean="0">
                <a:solidFill>
                  <a:schemeClr val="accent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/>
              <a:t>DISTRIBUTION STATEMENT GOES HERE</a:t>
            </a:r>
          </a:p>
        </p:txBody>
      </p:sp>
    </p:spTree>
    <p:extLst>
      <p:ext uri="{BB962C8B-B14F-4D97-AF65-F5344CB8AC3E}">
        <p14:creationId xmlns:p14="http://schemas.microsoft.com/office/powerpoint/2010/main" val="2957921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442210" y="2286001"/>
            <a:ext cx="8237095" cy="128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>
              <a:defRPr sz="3600" cap="none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SECTION TITLE GOES HERE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442210" y="3569973"/>
            <a:ext cx="8237095" cy="854075"/>
          </a:xfrm>
          <a:prstGeom prst="rect">
            <a:avLst/>
          </a:prstGeom>
        </p:spPr>
        <p:txBody>
          <a:bodyPr/>
          <a:lstStyle>
            <a:lvl1pPr>
              <a:defRPr sz="1800" b="0" baseline="0"/>
            </a:lvl1pPr>
          </a:lstStyle>
          <a:p>
            <a:pPr lvl="0"/>
            <a:r>
              <a:rPr lang="en-US" dirty="0"/>
              <a:t>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71886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idx="1" hasCustomPrompt="1"/>
          </p:nvPr>
        </p:nvSpPr>
        <p:spPr bwMode="auto">
          <a:xfrm>
            <a:off x="442210" y="1228725"/>
            <a:ext cx="8094688" cy="471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230188" indent="-230188">
              <a:spcBef>
                <a:spcPts val="0"/>
              </a:spcBef>
              <a:buFont typeface="Arial" panose="020B0604020202020204" pitchFamily="34" charset="0"/>
              <a:buChar char="•"/>
              <a:defRPr sz="1800" b="1">
                <a:solidFill>
                  <a:schemeClr val="tx1"/>
                </a:solidFill>
              </a:defRPr>
            </a:lvl1pPr>
            <a:lvl2pPr marL="461963" indent="-233363">
              <a:spcBef>
                <a:spcPts val="0"/>
              </a:spcBef>
              <a:defRPr sz="1600">
                <a:solidFill>
                  <a:schemeClr val="tx1"/>
                </a:solidFill>
              </a:defRPr>
            </a:lvl2pPr>
            <a:lvl3pPr marL="684213" indent="-222250"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/>
              <a:t>First level bullet</a:t>
            </a:r>
          </a:p>
          <a:p>
            <a:pPr lvl="1"/>
            <a:r>
              <a:rPr lang="en-US" noProof="0" dirty="0"/>
              <a:t>Second level bullet</a:t>
            </a:r>
          </a:p>
          <a:p>
            <a:pPr lvl="2"/>
            <a:r>
              <a:rPr lang="en-US" noProof="0" dirty="0"/>
              <a:t>Third level bullet</a:t>
            </a:r>
          </a:p>
          <a:p>
            <a:pPr lvl="0"/>
            <a:r>
              <a:rPr lang="en-US" noProof="0" dirty="0"/>
              <a:t>First level bullet</a:t>
            </a:r>
          </a:p>
          <a:p>
            <a:pPr lvl="1"/>
            <a:r>
              <a:rPr lang="en-US" noProof="0" dirty="0"/>
              <a:t>Second level bullet</a:t>
            </a:r>
          </a:p>
          <a:p>
            <a:pPr lvl="2"/>
            <a:r>
              <a:rPr lang="en-US" noProof="0" dirty="0"/>
              <a:t>Third level bullet</a:t>
            </a:r>
          </a:p>
        </p:txBody>
      </p:sp>
      <p:sp>
        <p:nvSpPr>
          <p:cNvPr id="4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1442419" y="274639"/>
            <a:ext cx="5941019" cy="50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2000" b="1"/>
            </a:lvl1pPr>
          </a:lstStyle>
          <a:p>
            <a:pPr lvl="0"/>
            <a:r>
              <a:rPr lang="en-US" dirty="0"/>
              <a:t>Click to edit Master title text </a:t>
            </a:r>
          </a:p>
        </p:txBody>
      </p:sp>
    </p:spTree>
    <p:extLst>
      <p:ext uri="{BB962C8B-B14F-4D97-AF65-F5344CB8AC3E}">
        <p14:creationId xmlns:p14="http://schemas.microsoft.com/office/powerpoint/2010/main" val="1159573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sp>
        <p:nvSpPr>
          <p:cNvPr id="9" name="Rectangle 15"/>
          <p:cNvSpPr>
            <a:spLocks noChangeArrowheads="1"/>
          </p:cNvSpPr>
          <p:nvPr userDrawn="1"/>
        </p:nvSpPr>
        <p:spPr bwMode="auto">
          <a:xfrm>
            <a:off x="1371600" y="6638559"/>
            <a:ext cx="64008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UNCLASSIFIED//FOR OFFICIAL USE ONLY//</a:t>
            </a:r>
            <a:r>
              <a:rPr lang="en-US" sz="800" b="0" dirty="0">
                <a:solidFill>
                  <a:schemeClr val="accent1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DRAFT</a:t>
            </a:r>
            <a:r>
              <a:rPr lang="en-US" sz="800" dirty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//PRE-DECISIONAL</a:t>
            </a:r>
          </a:p>
        </p:txBody>
      </p:sp>
      <p:sp>
        <p:nvSpPr>
          <p:cNvPr id="11" name="Rectangle 15"/>
          <p:cNvSpPr>
            <a:spLocks noChangeArrowheads="1"/>
          </p:cNvSpPr>
          <p:nvPr userDrawn="1"/>
        </p:nvSpPr>
        <p:spPr bwMode="auto">
          <a:xfrm>
            <a:off x="0" y="1407"/>
            <a:ext cx="91440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UNCLASSIFIED//FOR OFFICIAL USE ONLY//</a:t>
            </a:r>
            <a:r>
              <a:rPr lang="en-US" sz="800" b="0" dirty="0">
                <a:solidFill>
                  <a:schemeClr val="accent1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DRAFT</a:t>
            </a:r>
            <a:r>
              <a:rPr lang="en-US" sz="800" dirty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//PRE-DECISIONAL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8735627" y="6636780"/>
            <a:ext cx="41745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6AD103F-80C8-4104-B396-731727462289}" type="slidenum">
              <a:rPr lang="en-US" sz="800" b="1" smtClean="0">
                <a:solidFill>
                  <a:schemeClr val="accent2"/>
                </a:solidFill>
              </a:rPr>
              <a:pPr algn="r"/>
              <a:t>‹#›</a:t>
            </a:fld>
            <a:endParaRPr lang="en-US" sz="8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0489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15" r:id="rId1"/>
    <p:sldLayoutId id="2147484188" r:id="rId2"/>
    <p:sldLayoutId id="2147484189" r:id="rId3"/>
    <p:sldLayoutId id="2147484190" r:id="rId4"/>
    <p:sldLayoutId id="2147484192" r:id="rId5"/>
  </p:sldLayoutIdLst>
  <p:hf hdr="0" ft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0" kern="1200" cap="all">
          <a:solidFill>
            <a:schemeClr val="tx1"/>
          </a:solidFill>
          <a:latin typeface="Arial" pitchFamily="34" charset="0"/>
          <a:ea typeface="ＭＳ Ｐゴシック" charset="0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78473"/>
          </a:solidFill>
          <a:latin typeface="Arial" charset="0"/>
          <a:ea typeface="ＭＳ Ｐゴシック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78473"/>
          </a:solidFill>
          <a:latin typeface="Arial" charset="0"/>
          <a:ea typeface="ＭＳ Ｐゴシック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78473"/>
          </a:solidFill>
          <a:latin typeface="Arial" charset="0"/>
          <a:ea typeface="ＭＳ Ｐゴシック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78473"/>
          </a:solidFill>
          <a:latin typeface="Arial" charset="0"/>
          <a:ea typeface="ＭＳ Ｐゴシック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defRPr sz="2400" kern="1200">
          <a:solidFill>
            <a:schemeClr val="tx1"/>
          </a:solidFill>
          <a:latin typeface="Arial" pitchFamily="34" charset="0"/>
          <a:ea typeface="ＭＳ Ｐゴシック" charset="0"/>
          <a:cs typeface="Arial" pitchFamily="34" charset="0"/>
        </a:defRPr>
      </a:lvl1pPr>
      <a:lvl2pPr marL="5143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2pPr>
      <a:lvl3pPr marL="914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3pPr>
      <a:lvl4pPr marL="1371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4pPr>
      <a:lvl5pPr marL="1828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sp>
        <p:nvSpPr>
          <p:cNvPr id="9" name="Rectangle 15"/>
          <p:cNvSpPr>
            <a:spLocks noChangeArrowheads="1"/>
          </p:cNvSpPr>
          <p:nvPr userDrawn="1"/>
        </p:nvSpPr>
        <p:spPr bwMode="auto">
          <a:xfrm>
            <a:off x="1371600" y="6638559"/>
            <a:ext cx="64008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UNCLASSIFIED//FOR OFFICIAL USE ONLY</a:t>
            </a:r>
          </a:p>
        </p:txBody>
      </p:sp>
      <p:sp>
        <p:nvSpPr>
          <p:cNvPr id="11" name="Rectangle 15"/>
          <p:cNvSpPr>
            <a:spLocks noChangeArrowheads="1"/>
          </p:cNvSpPr>
          <p:nvPr userDrawn="1"/>
        </p:nvSpPr>
        <p:spPr bwMode="auto">
          <a:xfrm>
            <a:off x="0" y="1407"/>
            <a:ext cx="91440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UNCLASSIFIED//FOR OFFICIAL USE ONLY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8735627" y="6636780"/>
            <a:ext cx="41745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6AD103F-80C8-4104-B396-731727462289}" type="slidenum">
              <a:rPr lang="en-US" sz="800" b="1" smtClean="0">
                <a:solidFill>
                  <a:schemeClr val="accent2"/>
                </a:solidFill>
              </a:rPr>
              <a:pPr algn="r"/>
              <a:t>‹#›</a:t>
            </a:fld>
            <a:endParaRPr lang="en-US" sz="8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386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17" r:id="rId1"/>
    <p:sldLayoutId id="2147484218" r:id="rId2"/>
    <p:sldLayoutId id="2147484219" r:id="rId3"/>
    <p:sldLayoutId id="2147484220" r:id="rId4"/>
    <p:sldLayoutId id="2147484222" r:id="rId5"/>
  </p:sldLayoutIdLst>
  <p:hf hdr="0" ft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0" kern="1200" cap="all">
          <a:solidFill>
            <a:schemeClr val="tx1"/>
          </a:solidFill>
          <a:latin typeface="Arial" pitchFamily="34" charset="0"/>
          <a:ea typeface="ＭＳ Ｐゴシック" charset="0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78473"/>
          </a:solidFill>
          <a:latin typeface="Arial" charset="0"/>
          <a:ea typeface="ＭＳ Ｐゴシック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78473"/>
          </a:solidFill>
          <a:latin typeface="Arial" charset="0"/>
          <a:ea typeface="ＭＳ Ｐゴシック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78473"/>
          </a:solidFill>
          <a:latin typeface="Arial" charset="0"/>
          <a:ea typeface="ＭＳ Ｐゴシック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78473"/>
          </a:solidFill>
          <a:latin typeface="Arial" charset="0"/>
          <a:ea typeface="ＭＳ Ｐゴシック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defRPr sz="2400" kern="1200">
          <a:solidFill>
            <a:schemeClr val="tx1"/>
          </a:solidFill>
          <a:latin typeface="Arial" pitchFamily="34" charset="0"/>
          <a:ea typeface="ＭＳ Ｐゴシック" charset="0"/>
          <a:cs typeface="Arial" pitchFamily="34" charset="0"/>
        </a:defRPr>
      </a:lvl1pPr>
      <a:lvl2pPr marL="5143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2pPr>
      <a:lvl3pPr marL="914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3pPr>
      <a:lvl4pPr marL="1371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4pPr>
      <a:lvl5pPr marL="1828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sp>
        <p:nvSpPr>
          <p:cNvPr id="9" name="Rectangle 15"/>
          <p:cNvSpPr>
            <a:spLocks noChangeArrowheads="1"/>
          </p:cNvSpPr>
          <p:nvPr userDrawn="1"/>
        </p:nvSpPr>
        <p:spPr bwMode="auto">
          <a:xfrm>
            <a:off x="1371600" y="6638559"/>
            <a:ext cx="64008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UNCLASSIFIED</a:t>
            </a:r>
          </a:p>
        </p:txBody>
      </p:sp>
      <p:sp>
        <p:nvSpPr>
          <p:cNvPr id="11" name="Rectangle 15"/>
          <p:cNvSpPr>
            <a:spLocks noChangeArrowheads="1"/>
          </p:cNvSpPr>
          <p:nvPr userDrawn="1"/>
        </p:nvSpPr>
        <p:spPr bwMode="auto">
          <a:xfrm>
            <a:off x="0" y="1407"/>
            <a:ext cx="91440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UNCLASSIFIED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8735627" y="6636780"/>
            <a:ext cx="41745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6AD103F-80C8-4104-B396-731727462289}" type="slidenum">
              <a:rPr lang="en-US" sz="800" b="1" smtClean="0">
                <a:solidFill>
                  <a:schemeClr val="accent2"/>
                </a:solidFill>
              </a:rPr>
              <a:pPr algn="r"/>
              <a:t>‹#›</a:t>
            </a:fld>
            <a:endParaRPr lang="en-US" sz="8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894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25" r:id="rId1"/>
    <p:sldLayoutId id="2147484226" r:id="rId2"/>
    <p:sldLayoutId id="2147484227" r:id="rId3"/>
    <p:sldLayoutId id="2147484228" r:id="rId4"/>
    <p:sldLayoutId id="2147484230" r:id="rId5"/>
  </p:sldLayoutIdLst>
  <p:hf hdr="0" ft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0" kern="1200" cap="all">
          <a:solidFill>
            <a:schemeClr val="tx1"/>
          </a:solidFill>
          <a:latin typeface="Arial" pitchFamily="34" charset="0"/>
          <a:ea typeface="ＭＳ Ｐゴシック" charset="0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78473"/>
          </a:solidFill>
          <a:latin typeface="Arial" charset="0"/>
          <a:ea typeface="ＭＳ Ｐゴシック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78473"/>
          </a:solidFill>
          <a:latin typeface="Arial" charset="0"/>
          <a:ea typeface="ＭＳ Ｐゴシック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78473"/>
          </a:solidFill>
          <a:latin typeface="Arial" charset="0"/>
          <a:ea typeface="ＭＳ Ｐゴシック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78473"/>
          </a:solidFill>
          <a:latin typeface="Arial" charset="0"/>
          <a:ea typeface="ＭＳ Ｐゴシック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defRPr sz="2400" kern="1200">
          <a:solidFill>
            <a:schemeClr val="tx1"/>
          </a:solidFill>
          <a:latin typeface="Arial" pitchFamily="34" charset="0"/>
          <a:ea typeface="ＭＳ Ｐゴシック" charset="0"/>
          <a:cs typeface="Arial" pitchFamily="34" charset="0"/>
        </a:defRPr>
      </a:lvl1pPr>
      <a:lvl2pPr marL="5143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2pPr>
      <a:lvl3pPr marL="914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3pPr>
      <a:lvl4pPr marL="1371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4pPr>
      <a:lvl5pPr marL="1828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sp>
        <p:nvSpPr>
          <p:cNvPr id="9" name="Rectangle 15"/>
          <p:cNvSpPr>
            <a:spLocks noChangeArrowheads="1"/>
          </p:cNvSpPr>
          <p:nvPr userDrawn="1"/>
        </p:nvSpPr>
        <p:spPr bwMode="auto">
          <a:xfrm>
            <a:off x="1371600" y="6638559"/>
            <a:ext cx="64008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APPROVED</a:t>
            </a:r>
            <a:r>
              <a:rPr lang="en-US" sz="800" baseline="0" dirty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 FOR PUBLIC RELEASE</a:t>
            </a:r>
            <a:endParaRPr lang="en-US" sz="800" dirty="0">
              <a:solidFill>
                <a:schemeClr val="accent2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11" name="Rectangle 15"/>
          <p:cNvSpPr>
            <a:spLocks noChangeArrowheads="1"/>
          </p:cNvSpPr>
          <p:nvPr userDrawn="1"/>
        </p:nvSpPr>
        <p:spPr bwMode="auto">
          <a:xfrm>
            <a:off x="0" y="1407"/>
            <a:ext cx="91440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APPROVED</a:t>
            </a:r>
            <a:r>
              <a:rPr lang="en-US" sz="800" baseline="0" dirty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 FOR PUBLIC RELEASE</a:t>
            </a:r>
            <a:endParaRPr lang="en-US" sz="800" dirty="0">
              <a:solidFill>
                <a:schemeClr val="accent2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8735627" y="6636780"/>
            <a:ext cx="41745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6AD103F-80C8-4104-B396-731727462289}" type="slidenum">
              <a:rPr lang="en-US" sz="800" b="1" smtClean="0">
                <a:solidFill>
                  <a:schemeClr val="accent2"/>
                </a:solidFill>
              </a:rPr>
              <a:pPr algn="r"/>
              <a:t>‹#›</a:t>
            </a:fld>
            <a:endParaRPr lang="en-US" sz="8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634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8" r:id="rId5"/>
  </p:sldLayoutIdLst>
  <p:hf hdr="0" ft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0" kern="1200" cap="all">
          <a:solidFill>
            <a:schemeClr val="tx1"/>
          </a:solidFill>
          <a:latin typeface="Arial" pitchFamily="34" charset="0"/>
          <a:ea typeface="ＭＳ Ｐゴシック" charset="0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78473"/>
          </a:solidFill>
          <a:latin typeface="Arial" charset="0"/>
          <a:ea typeface="ＭＳ Ｐゴシック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78473"/>
          </a:solidFill>
          <a:latin typeface="Arial" charset="0"/>
          <a:ea typeface="ＭＳ Ｐゴシック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78473"/>
          </a:solidFill>
          <a:latin typeface="Arial" charset="0"/>
          <a:ea typeface="ＭＳ Ｐゴシック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78473"/>
          </a:solidFill>
          <a:latin typeface="Arial" charset="0"/>
          <a:ea typeface="ＭＳ Ｐゴシック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defRPr sz="2400" kern="1200">
          <a:solidFill>
            <a:schemeClr val="tx1"/>
          </a:solidFill>
          <a:latin typeface="Arial" pitchFamily="34" charset="0"/>
          <a:ea typeface="ＭＳ Ｐゴシック" charset="0"/>
          <a:cs typeface="Arial" pitchFamily="34" charset="0"/>
        </a:defRPr>
      </a:lvl1pPr>
      <a:lvl2pPr marL="5143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2pPr>
      <a:lvl3pPr marL="914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3pPr>
      <a:lvl4pPr marL="1371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4pPr>
      <a:lvl5pPr marL="1828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/>
            <a:r>
              <a:rPr lang="en-US" dirty="0"/>
              <a:t>Deryck James and Melvin Felton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0" indent="0"/>
            <a:r>
              <a:rPr lang="en-US" dirty="0"/>
              <a:t>Atmospheric Sensing Branch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/>
            <a:r>
              <a:rPr lang="en-US" dirty="0"/>
              <a:t>Computational and Information Sciences Directorate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24 06 2019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Introduction to Remote Sensing and Army Research Laboratory use of Doppler Lidar Technology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marL="0" indent="0"/>
            <a:r>
              <a:rPr lang="en-US" dirty="0"/>
              <a:t>Approved for public release</a:t>
            </a:r>
          </a:p>
        </p:txBody>
      </p:sp>
    </p:spTree>
    <p:extLst>
      <p:ext uri="{BB962C8B-B14F-4D97-AF65-F5344CB8AC3E}">
        <p14:creationId xmlns:p14="http://schemas.microsoft.com/office/powerpoint/2010/main" val="3821783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Remote sensing—</a:t>
            </a:r>
            <a:r>
              <a:rPr lang="en-US" cap="none" dirty="0"/>
              <a:t>applications</a:t>
            </a:r>
            <a:r>
              <a:rPr lang="en-US" dirty="0"/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9181" y="1678674"/>
            <a:ext cx="7427033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-Applications in academia, government, and industry:</a:t>
            </a:r>
          </a:p>
          <a:p>
            <a:endParaRPr lang="en-US" dirty="0"/>
          </a:p>
          <a:p>
            <a:r>
              <a:rPr lang="en-US" dirty="0"/>
              <a:t>Atmospheric Research</a:t>
            </a:r>
          </a:p>
          <a:p>
            <a:r>
              <a:rPr lang="en-US" dirty="0"/>
              <a:t>Environmental Research </a:t>
            </a:r>
          </a:p>
          <a:p>
            <a:r>
              <a:rPr lang="en-US" dirty="0"/>
              <a:t>Solid-Earth Research </a:t>
            </a:r>
          </a:p>
          <a:p>
            <a:r>
              <a:rPr lang="en-US" dirty="0"/>
              <a:t>Ocean Research </a:t>
            </a:r>
          </a:p>
          <a:p>
            <a:r>
              <a:rPr lang="en-US" dirty="0"/>
              <a:t>Space Exploration</a:t>
            </a:r>
          </a:p>
          <a:p>
            <a:r>
              <a:rPr lang="en-US" dirty="0"/>
              <a:t>Astronomy Exploration</a:t>
            </a:r>
          </a:p>
          <a:p>
            <a:r>
              <a:rPr lang="en-US" dirty="0"/>
              <a:t>Airport Safety</a:t>
            </a:r>
          </a:p>
          <a:p>
            <a:r>
              <a:rPr lang="en-US" dirty="0"/>
              <a:t>Wind turbine and wind farm</a:t>
            </a:r>
          </a:p>
          <a:p>
            <a:r>
              <a:rPr lang="en-US" dirty="0"/>
              <a:t>and many more ...</a:t>
            </a:r>
          </a:p>
        </p:txBody>
      </p:sp>
    </p:spTree>
    <p:extLst>
      <p:ext uri="{BB962C8B-B14F-4D97-AF65-F5344CB8AC3E}">
        <p14:creationId xmlns:p14="http://schemas.microsoft.com/office/powerpoint/2010/main" val="4342870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Remote sensing—</a:t>
            </a:r>
            <a:r>
              <a:rPr lang="en-US" cap="none" dirty="0"/>
              <a:t>advantages</a:t>
            </a:r>
            <a:r>
              <a:rPr lang="en-US" dirty="0"/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1255594"/>
            <a:ext cx="9427581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-Advantages of Remote Sensing: </a:t>
            </a:r>
          </a:p>
          <a:p>
            <a:endParaRPr lang="en-US" dirty="0"/>
          </a:p>
          <a:p>
            <a:r>
              <a:rPr lang="en-US" sz="2000" dirty="0"/>
              <a:t>Reaching inaccessible/difficult regions to make reliable measurements</a:t>
            </a:r>
          </a:p>
          <a:p>
            <a:r>
              <a:rPr lang="en-US" sz="2000" dirty="0"/>
              <a:t>Avoiding hazardous regions </a:t>
            </a:r>
          </a:p>
          <a:p>
            <a:r>
              <a:rPr lang="en-US" sz="2000" dirty="0"/>
              <a:t>Fast and inexpensive probing of large volumes</a:t>
            </a:r>
          </a:p>
          <a:p>
            <a:r>
              <a:rPr lang="en-US" sz="2000" dirty="0"/>
              <a:t>Minimal disturbance of measured processes</a:t>
            </a:r>
          </a:p>
          <a:p>
            <a:r>
              <a:rPr lang="en-US" dirty="0"/>
              <a:t> </a:t>
            </a:r>
          </a:p>
          <a:p>
            <a:r>
              <a:rPr lang="en-US" dirty="0"/>
              <a:t>-Advantages of Active Remote Sensing: </a:t>
            </a:r>
          </a:p>
          <a:p>
            <a:endParaRPr lang="en-US" dirty="0"/>
          </a:p>
          <a:p>
            <a:r>
              <a:rPr lang="en-US" sz="2000" dirty="0"/>
              <a:t>Independence of natural radiation sources; </a:t>
            </a:r>
          </a:p>
          <a:p>
            <a:r>
              <a:rPr lang="en-US" sz="2000" dirty="0"/>
              <a:t>Reduced sensitivity to background light (time of day); </a:t>
            </a:r>
          </a:p>
          <a:p>
            <a:r>
              <a:rPr lang="en-US" sz="2000" dirty="0"/>
              <a:t>High intensity of stimulating signal; </a:t>
            </a:r>
          </a:p>
          <a:p>
            <a:r>
              <a:rPr lang="en-US" sz="2000" dirty="0"/>
              <a:t>Control of stimulating signal; </a:t>
            </a:r>
          </a:p>
          <a:p>
            <a:r>
              <a:rPr lang="en-US" sz="2000" dirty="0"/>
              <a:t>Capable of line profiles, 2D coverage, and 3D coverage– all as a function of time</a:t>
            </a:r>
          </a:p>
        </p:txBody>
      </p:sp>
    </p:spTree>
    <p:extLst>
      <p:ext uri="{BB962C8B-B14F-4D97-AF65-F5344CB8AC3E}">
        <p14:creationId xmlns:p14="http://schemas.microsoft.com/office/powerpoint/2010/main" val="37376181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Doppler </a:t>
            </a:r>
            <a:r>
              <a:rPr lang="en-US" dirty="0" err="1"/>
              <a:t>lidar</a:t>
            </a:r>
            <a:r>
              <a:rPr lang="en-US" dirty="0"/>
              <a:t>—</a:t>
            </a:r>
            <a:r>
              <a:rPr lang="en-US" cap="none" dirty="0"/>
              <a:t>how we use them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8998" y="1546343"/>
            <a:ext cx="5944115" cy="510279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47075" y="951328"/>
            <a:ext cx="69317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Urban transport and dispersion: Pentagon Shield </a:t>
            </a:r>
          </a:p>
        </p:txBody>
      </p:sp>
    </p:spTree>
    <p:extLst>
      <p:ext uri="{BB962C8B-B14F-4D97-AF65-F5344CB8AC3E}">
        <p14:creationId xmlns:p14="http://schemas.microsoft.com/office/powerpoint/2010/main" val="34642821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Doppler </a:t>
            </a:r>
            <a:r>
              <a:rPr lang="en-US" dirty="0" err="1"/>
              <a:t>lidar</a:t>
            </a:r>
            <a:r>
              <a:rPr lang="en-US" dirty="0"/>
              <a:t>—</a:t>
            </a:r>
            <a:r>
              <a:rPr lang="en-US" cap="none" dirty="0"/>
              <a:t>how we use them (cont’d)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2419" y="1885066"/>
            <a:ext cx="6400800" cy="465453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35667" y="1146402"/>
            <a:ext cx="784509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Wind flow in complex mountain terrain: </a:t>
            </a:r>
          </a:p>
          <a:p>
            <a:r>
              <a:rPr lang="en-US" sz="1800" dirty="0"/>
              <a:t>MATERHORN (Mountain Terrain Atmospheric Modelling and Observations)</a:t>
            </a:r>
          </a:p>
        </p:txBody>
      </p:sp>
    </p:spTree>
    <p:extLst>
      <p:ext uri="{BB962C8B-B14F-4D97-AF65-F5344CB8AC3E}">
        <p14:creationId xmlns:p14="http://schemas.microsoft.com/office/powerpoint/2010/main" val="14170656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Doppler </a:t>
            </a:r>
            <a:r>
              <a:rPr lang="en-US" dirty="0" err="1"/>
              <a:t>lidar</a:t>
            </a:r>
            <a:r>
              <a:rPr lang="en-US" dirty="0"/>
              <a:t>—</a:t>
            </a:r>
            <a:r>
              <a:rPr lang="en-US" cap="none" dirty="0"/>
              <a:t>how we use them (cont’d)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b="6906"/>
          <a:stretch/>
        </p:blipFill>
        <p:spPr>
          <a:xfrm>
            <a:off x="453529" y="2007903"/>
            <a:ext cx="8229600" cy="465179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58496" y="1269239"/>
            <a:ext cx="795602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Coastal wind flow:</a:t>
            </a:r>
          </a:p>
          <a:p>
            <a:r>
              <a:rPr lang="en-US" sz="1800" dirty="0"/>
              <a:t>CASPER (coupled air-sea processes and electromagnetic ducting research)</a:t>
            </a:r>
          </a:p>
        </p:txBody>
      </p:sp>
    </p:spTree>
    <p:extLst>
      <p:ext uri="{BB962C8B-B14F-4D97-AF65-F5344CB8AC3E}">
        <p14:creationId xmlns:p14="http://schemas.microsoft.com/office/powerpoint/2010/main" val="14547629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Doppler </a:t>
            </a:r>
            <a:r>
              <a:rPr lang="en-US" dirty="0" err="1"/>
              <a:t>lidar</a:t>
            </a:r>
            <a:r>
              <a:rPr lang="en-US" dirty="0"/>
              <a:t>—</a:t>
            </a:r>
            <a:r>
              <a:rPr lang="en-US" cap="none" dirty="0"/>
              <a:t>how we use them (cont’d)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72" y="1940752"/>
            <a:ext cx="8229600" cy="449884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73457" y="1241946"/>
            <a:ext cx="32189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Wake vortex detection</a:t>
            </a:r>
          </a:p>
        </p:txBody>
      </p:sp>
    </p:spTree>
    <p:extLst>
      <p:ext uri="{BB962C8B-B14F-4D97-AF65-F5344CB8AC3E}">
        <p14:creationId xmlns:p14="http://schemas.microsoft.com/office/powerpoint/2010/main" val="1727088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Doppler </a:t>
            </a:r>
            <a:r>
              <a:rPr lang="en-US" dirty="0" err="1"/>
              <a:t>lidar</a:t>
            </a:r>
            <a:r>
              <a:rPr lang="en-US" dirty="0"/>
              <a:t>—</a:t>
            </a:r>
            <a:r>
              <a:rPr lang="en-US" cap="none" dirty="0"/>
              <a:t>how we use them (cont’d)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51230"/>
            <a:ext cx="9144000" cy="344189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82389" y="1451313"/>
            <a:ext cx="29241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Paratrooper support</a:t>
            </a:r>
          </a:p>
        </p:txBody>
      </p:sp>
    </p:spTree>
    <p:extLst>
      <p:ext uri="{BB962C8B-B14F-4D97-AF65-F5344CB8AC3E}">
        <p14:creationId xmlns:p14="http://schemas.microsoft.com/office/powerpoint/2010/main" val="968262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Doppler </a:t>
            </a:r>
            <a:r>
              <a:rPr lang="en-US" dirty="0" err="1"/>
              <a:t>lidar</a:t>
            </a:r>
            <a:r>
              <a:rPr lang="en-US" dirty="0"/>
              <a:t>—</a:t>
            </a:r>
            <a:r>
              <a:rPr lang="en-US" cap="none" dirty="0"/>
              <a:t>how we use them (cont’d)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63100"/>
            <a:ext cx="9144000" cy="437036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39298" y="1105468"/>
            <a:ext cx="623760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Hampton University collaboration:</a:t>
            </a:r>
          </a:p>
          <a:p>
            <a:r>
              <a:rPr lang="en-US" sz="1800" dirty="0"/>
              <a:t>Combine multiple </a:t>
            </a:r>
            <a:r>
              <a:rPr lang="en-US" sz="1800" dirty="0" err="1"/>
              <a:t>lidar</a:t>
            </a:r>
            <a:r>
              <a:rPr lang="en-US" sz="1800" dirty="0"/>
              <a:t> types to study the lower atmosphere</a:t>
            </a:r>
          </a:p>
        </p:txBody>
      </p:sp>
    </p:spTree>
    <p:extLst>
      <p:ext uri="{BB962C8B-B14F-4D97-AF65-F5344CB8AC3E}">
        <p14:creationId xmlns:p14="http://schemas.microsoft.com/office/powerpoint/2010/main" val="12459277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Doppler </a:t>
            </a:r>
            <a:r>
              <a:rPr lang="en-US" dirty="0" err="1"/>
              <a:t>lidar</a:t>
            </a:r>
            <a:r>
              <a:rPr lang="en-US" dirty="0"/>
              <a:t>—</a:t>
            </a:r>
            <a:r>
              <a:rPr lang="en-US" cap="none" dirty="0"/>
              <a:t>how we use them (cont’d)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11835"/>
            <a:ext cx="9144000" cy="419217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64748" y="1071581"/>
            <a:ext cx="593854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Wind flow during urban heat wave:</a:t>
            </a:r>
          </a:p>
          <a:p>
            <a:r>
              <a:rPr lang="en-US" sz="1800" dirty="0"/>
              <a:t>LISTOS (Long Island Sound Tropospheric Ozone Study)</a:t>
            </a:r>
          </a:p>
        </p:txBody>
      </p:sp>
    </p:spTree>
    <p:extLst>
      <p:ext uri="{BB962C8B-B14F-4D97-AF65-F5344CB8AC3E}">
        <p14:creationId xmlns:p14="http://schemas.microsoft.com/office/powerpoint/2010/main" val="19827020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CA7FB5-EB93-D2FF-E7CD-0D6DF41AA2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Wakimoto et Al. (BAMS,1996) </a:t>
            </a:r>
          </a:p>
        </p:txBody>
      </p:sp>
      <p:pic>
        <p:nvPicPr>
          <p:cNvPr id="4" name="Picture 3" descr="A close-up of a map&#10;&#10;Description automatically generated">
            <a:extLst>
              <a:ext uri="{FF2B5EF4-FFF2-40B4-BE49-F238E27FC236}">
                <a16:creationId xmlns:a16="http://schemas.microsoft.com/office/drawing/2014/main" id="{2391589B-26E5-5C3C-CE82-9CAB0AC978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3430" y="1146296"/>
            <a:ext cx="5486400" cy="5310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637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2419" y="411117"/>
            <a:ext cx="5941019" cy="506411"/>
          </a:xfrm>
        </p:spPr>
        <p:txBody>
          <a:bodyPr/>
          <a:lstStyle/>
          <a:p>
            <a:pPr algn="ctr"/>
            <a:r>
              <a:rPr lang="en-US" dirty="0"/>
              <a:t>Introduction: Why the Army researches the environment</a:t>
            </a:r>
            <a:br>
              <a:rPr lang="en-US" dirty="0"/>
            </a:b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0" y="920943"/>
            <a:ext cx="8650125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Challenges posed to the Army by the battlefield environment</a:t>
            </a:r>
            <a:endParaRPr lang="en-US" sz="1400" dirty="0"/>
          </a:p>
          <a:p>
            <a:endParaRPr lang="en-US" sz="1400" dirty="0"/>
          </a:p>
          <a:p>
            <a:r>
              <a:rPr lang="en-US" sz="1400" dirty="0"/>
              <a:t>-There are weather hazards posed to: soldiers, autonomous agents (robots), manned and unmanned </a:t>
            </a:r>
          </a:p>
          <a:p>
            <a:r>
              <a:rPr lang="en-US" sz="1400" dirty="0"/>
              <a:t>vehicles (ground, air, and sea), accurate delivery of Army payloads (airdrop), etc. </a:t>
            </a:r>
          </a:p>
          <a:p>
            <a:endParaRPr lang="en-US" sz="1400" dirty="0"/>
          </a:p>
          <a:p>
            <a:r>
              <a:rPr lang="en-US" sz="1400" dirty="0"/>
              <a:t>-The environment also impacts: the transmission of signals for communication, the transmission of acoustic </a:t>
            </a:r>
          </a:p>
          <a:p>
            <a:r>
              <a:rPr lang="en-US" sz="1400" dirty="0"/>
              <a:t>signals generated by vehicular and munitions activity on the battlefield, transport and dispersion of </a:t>
            </a:r>
          </a:p>
          <a:p>
            <a:r>
              <a:rPr lang="en-US" sz="1400" dirty="0"/>
              <a:t>aerosols/pollution/</a:t>
            </a:r>
            <a:r>
              <a:rPr lang="en-US" sz="1400" dirty="0" err="1"/>
              <a:t>chem</a:t>
            </a:r>
            <a:r>
              <a:rPr lang="en-US" sz="1400" dirty="0"/>
              <a:t>-bio weapons on the battlefield, etc.   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4375" y="2969612"/>
            <a:ext cx="5486876" cy="354208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404" y="3370996"/>
            <a:ext cx="368184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-Therefore, Army scientists research the </a:t>
            </a:r>
          </a:p>
          <a:p>
            <a:r>
              <a:rPr lang="en-US" sz="1400" dirty="0"/>
              <a:t>environment to ensure increased forecast </a:t>
            </a:r>
          </a:p>
          <a:p>
            <a:r>
              <a:rPr lang="en-US" sz="1400" dirty="0"/>
              <a:t>accuracy, resulting in significant efficiencies </a:t>
            </a:r>
          </a:p>
          <a:p>
            <a:r>
              <a:rPr lang="en-US" sz="1400" dirty="0"/>
              <a:t>and cost savings for Army operations.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41965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6CFCE0-B25A-4EA4-16A6-574A95C465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Wakimoto et Al. (BAMS,1996)  cont’d</a:t>
            </a:r>
          </a:p>
        </p:txBody>
      </p:sp>
      <p:pic>
        <p:nvPicPr>
          <p:cNvPr id="4" name="Picture 3" descr="A close-up of a graph&#10;&#10;Description automatically generated">
            <a:extLst>
              <a:ext uri="{FF2B5EF4-FFF2-40B4-BE49-F238E27FC236}">
                <a16:creationId xmlns:a16="http://schemas.microsoft.com/office/drawing/2014/main" id="{57698AD9-3946-66BF-4AA7-F49F4C2734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9728" y="968484"/>
            <a:ext cx="5486400" cy="5421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3978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844FC-B841-DE0C-6D9C-C0981C0A8A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Wakimoto et Al. (BAMS,1996)  cont’d</a:t>
            </a:r>
          </a:p>
        </p:txBody>
      </p:sp>
      <p:pic>
        <p:nvPicPr>
          <p:cNvPr id="4" name="Picture 3" descr="A close-up of several images of different colors&#10;&#10;Description automatically generated">
            <a:extLst>
              <a:ext uri="{FF2B5EF4-FFF2-40B4-BE49-F238E27FC236}">
                <a16:creationId xmlns:a16="http://schemas.microsoft.com/office/drawing/2014/main" id="{7CCD8B12-F57E-5978-223C-DE3FCAE50DA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979"/>
          <a:stretch/>
        </p:blipFill>
        <p:spPr>
          <a:xfrm>
            <a:off x="91209" y="2372518"/>
            <a:ext cx="4114800" cy="2988676"/>
          </a:xfrm>
          <a:prstGeom prst="rect">
            <a:avLst/>
          </a:prstGeom>
        </p:spPr>
      </p:pic>
      <p:pic>
        <p:nvPicPr>
          <p:cNvPr id="5" name="Picture 4" descr="A close-up of several images of different colors&#10;&#10;Description automatically generated">
            <a:extLst>
              <a:ext uri="{FF2B5EF4-FFF2-40B4-BE49-F238E27FC236}">
                <a16:creationId xmlns:a16="http://schemas.microsoft.com/office/drawing/2014/main" id="{953F18E7-FA0C-CB50-0FE2-B9695B85D09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7021"/>
          <a:stretch/>
        </p:blipFill>
        <p:spPr>
          <a:xfrm>
            <a:off x="4572000" y="2183167"/>
            <a:ext cx="4114800" cy="3367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0130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49DCB1-BF91-21BC-603C-389D47332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Wakimoto et Al. (BAMS,1996)  cont’d</a:t>
            </a:r>
          </a:p>
        </p:txBody>
      </p:sp>
      <p:pic>
        <p:nvPicPr>
          <p:cNvPr id="4" name="Picture 3" descr="A collage of different colored maps&#10;&#10;Description automatically generated">
            <a:extLst>
              <a:ext uri="{FF2B5EF4-FFF2-40B4-BE49-F238E27FC236}">
                <a16:creationId xmlns:a16="http://schemas.microsoft.com/office/drawing/2014/main" id="{E8672353-1EEC-C6AF-9EAE-626E09EB39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700" y="1003554"/>
            <a:ext cx="4800600" cy="5579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2160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Measurement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2410" y="1531909"/>
            <a:ext cx="8552341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-We measure the environment using a variety of different </a:t>
            </a:r>
          </a:p>
          <a:p>
            <a:r>
              <a:rPr lang="en-US" dirty="0"/>
              <a:t>experimental techniques to acquire information about it.</a:t>
            </a:r>
          </a:p>
          <a:p>
            <a:endParaRPr lang="en-US" dirty="0"/>
          </a:p>
          <a:p>
            <a:r>
              <a:rPr lang="en-US" dirty="0"/>
              <a:t>-In order to acquire information about the environment, there </a:t>
            </a:r>
          </a:p>
          <a:p>
            <a:r>
              <a:rPr lang="en-US" dirty="0"/>
              <a:t>must be some form of interaction between an instrument and </a:t>
            </a:r>
          </a:p>
          <a:p>
            <a:r>
              <a:rPr lang="en-US" dirty="0"/>
              <a:t>the environment.</a:t>
            </a:r>
          </a:p>
          <a:p>
            <a:endParaRPr lang="en-US" dirty="0"/>
          </a:p>
          <a:p>
            <a:r>
              <a:rPr lang="en-US" dirty="0"/>
              <a:t>-There are two types of interaction: local and remote.</a:t>
            </a:r>
          </a:p>
        </p:txBody>
      </p:sp>
    </p:spTree>
    <p:extLst>
      <p:ext uri="{BB962C8B-B14F-4D97-AF65-F5344CB8AC3E}">
        <p14:creationId xmlns:p14="http://schemas.microsoft.com/office/powerpoint/2010/main" val="28802192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Examples of local measurements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0124" y="1433015"/>
            <a:ext cx="60323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-</a:t>
            </a:r>
            <a:r>
              <a:rPr lang="en-US" sz="1400" dirty="0" err="1"/>
              <a:t>Airmar</a:t>
            </a:r>
            <a:r>
              <a:rPr lang="en-US" sz="1400" dirty="0"/>
              <a:t> Weather Station:  wind speed and direction, air temperature, pressure, relative humidity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9961" y="1032611"/>
            <a:ext cx="2469094" cy="184724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2928" y="3131420"/>
            <a:ext cx="4688230" cy="351769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0124" y="3506386"/>
            <a:ext cx="4419800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-Radiosonde: an instrument carried into the </a:t>
            </a:r>
          </a:p>
          <a:p>
            <a:r>
              <a:rPr lang="en-US" sz="1400" dirty="0"/>
              <a:t>atmosphere by a balloon that measures various </a:t>
            </a:r>
          </a:p>
          <a:p>
            <a:r>
              <a:rPr lang="en-US" sz="1400" dirty="0"/>
              <a:t>atmospheric parameters and transmits them by radio </a:t>
            </a:r>
          </a:p>
          <a:p>
            <a:r>
              <a:rPr lang="en-US" sz="1400" dirty="0"/>
              <a:t>to a ground receiver. Radiosondes provide </a:t>
            </a:r>
          </a:p>
          <a:p>
            <a:r>
              <a:rPr lang="en-US" sz="1400" dirty="0"/>
              <a:t>measurements of altitude, pressure, temperature, </a:t>
            </a:r>
          </a:p>
          <a:p>
            <a:r>
              <a:rPr lang="en-US" sz="1400" dirty="0"/>
              <a:t>relative humidity, wind (both wind speed and wind </a:t>
            </a:r>
          </a:p>
          <a:p>
            <a:r>
              <a:rPr lang="en-US" sz="1400" dirty="0"/>
              <a:t>direction), etc.</a:t>
            </a:r>
          </a:p>
        </p:txBody>
      </p:sp>
    </p:spTree>
    <p:extLst>
      <p:ext uri="{BB962C8B-B14F-4D97-AF65-F5344CB8AC3E}">
        <p14:creationId xmlns:p14="http://schemas.microsoft.com/office/powerpoint/2010/main" val="19269784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Remote Sensing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1121006"/>
            <a:ext cx="9254457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-Without direct physical contact between the instrument and the </a:t>
            </a:r>
          </a:p>
          <a:p>
            <a:r>
              <a:rPr lang="en-US" dirty="0"/>
              <a:t>environment, some remote interaction must be introduced to carry </a:t>
            </a:r>
          </a:p>
          <a:p>
            <a:r>
              <a:rPr lang="en-US" dirty="0"/>
              <a:t>away the environmental information. </a:t>
            </a:r>
          </a:p>
          <a:p>
            <a:endParaRPr lang="en-US" dirty="0"/>
          </a:p>
          <a:p>
            <a:r>
              <a:rPr lang="en-US" dirty="0"/>
              <a:t>-The interaction between radiation and the environment is the </a:t>
            </a:r>
          </a:p>
          <a:p>
            <a:r>
              <a:rPr lang="en-US" dirty="0"/>
              <a:t>most common interaction used in modern remote sensing. </a:t>
            </a:r>
          </a:p>
          <a:p>
            <a:endParaRPr lang="en-US" dirty="0"/>
          </a:p>
          <a:p>
            <a:r>
              <a:rPr lang="en-US" dirty="0"/>
              <a:t>-The radiation includes electromagnetic radiation and acoustic </a:t>
            </a:r>
          </a:p>
          <a:p>
            <a:r>
              <a:rPr lang="en-US" dirty="0"/>
              <a:t>waves.</a:t>
            </a:r>
          </a:p>
          <a:p>
            <a:endParaRPr lang="en-US" dirty="0"/>
          </a:p>
          <a:p>
            <a:r>
              <a:rPr lang="en-US" dirty="0"/>
              <a:t>-Remote sensing can be either passive or active.</a:t>
            </a:r>
          </a:p>
        </p:txBody>
      </p:sp>
    </p:spTree>
    <p:extLst>
      <p:ext uri="{BB962C8B-B14F-4D97-AF65-F5344CB8AC3E}">
        <p14:creationId xmlns:p14="http://schemas.microsoft.com/office/powerpoint/2010/main" val="5833579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Remote sensing—</a:t>
            </a:r>
            <a:r>
              <a:rPr lang="en-US" cap="none" dirty="0"/>
              <a:t>passive</a:t>
            </a:r>
            <a:r>
              <a:rPr lang="en-US" dirty="0"/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1278060"/>
            <a:ext cx="9275296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-Passive Remote Sensing: no self-generated radiation is used in </a:t>
            </a:r>
          </a:p>
          <a:p>
            <a:r>
              <a:rPr lang="en-US" dirty="0"/>
              <a:t>the sensing; uses naturally occurring radiation, such as sunlight or </a:t>
            </a:r>
          </a:p>
          <a:p>
            <a:r>
              <a:rPr lang="en-US" dirty="0"/>
              <a:t>thermal emission instead; passive systems are instruments that </a:t>
            </a:r>
          </a:p>
          <a:p>
            <a:r>
              <a:rPr lang="en-US" dirty="0"/>
              <a:t>receive information naturally emitted from an object or a region in </a:t>
            </a:r>
          </a:p>
          <a:p>
            <a:r>
              <a:rPr lang="en-US" dirty="0"/>
              <a:t>the atmosphere.</a:t>
            </a:r>
          </a:p>
          <a:p>
            <a:endParaRPr lang="en-US" dirty="0"/>
          </a:p>
          <a:p>
            <a:r>
              <a:rPr lang="en-US" dirty="0"/>
              <a:t>-Examples include: conventional photography, thermal imagers, </a:t>
            </a:r>
          </a:p>
          <a:p>
            <a:r>
              <a:rPr lang="en-US" dirty="0"/>
              <a:t>spectrometers, interferometer, etc.</a:t>
            </a:r>
          </a:p>
        </p:txBody>
      </p:sp>
    </p:spTree>
    <p:extLst>
      <p:ext uri="{BB962C8B-B14F-4D97-AF65-F5344CB8AC3E}">
        <p14:creationId xmlns:p14="http://schemas.microsoft.com/office/powerpoint/2010/main" val="21622183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Remote sensing—</a:t>
            </a:r>
            <a:r>
              <a:rPr lang="en-US" cap="none" dirty="0"/>
              <a:t>passive (cont’d)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787" y="3057930"/>
            <a:ext cx="2743200" cy="205232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2928" y="2927726"/>
            <a:ext cx="4114800" cy="231272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1813" y="2156346"/>
            <a:ext cx="34391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Visible and Thermal Imagers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801441" y="2094791"/>
            <a:ext cx="33377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Directional Microphone</a:t>
            </a:r>
          </a:p>
        </p:txBody>
      </p:sp>
    </p:spTree>
    <p:extLst>
      <p:ext uri="{BB962C8B-B14F-4D97-AF65-F5344CB8AC3E}">
        <p14:creationId xmlns:p14="http://schemas.microsoft.com/office/powerpoint/2010/main" val="18453945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Remote sensing—</a:t>
            </a:r>
            <a:r>
              <a:rPr lang="en-US" cap="none" dirty="0"/>
              <a:t>active</a:t>
            </a:r>
            <a:r>
              <a:rPr lang="en-US" dirty="0"/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5989" y="1208980"/>
            <a:ext cx="9052478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-Active Remote Sensing: self-generated radiation sources are </a:t>
            </a:r>
          </a:p>
          <a:p>
            <a:r>
              <a:rPr lang="en-US" dirty="0"/>
              <a:t>used, such as laser light, radio- and micro-waves, acoustic wave: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LIDAR: Light Detection And Ranging</a:t>
            </a:r>
          </a:p>
          <a:p>
            <a:r>
              <a:rPr lang="en-US" dirty="0"/>
              <a:t>RADAR: </a:t>
            </a:r>
            <a:r>
              <a:rPr lang="en-US" dirty="0" err="1"/>
              <a:t>Radiowave</a:t>
            </a:r>
            <a:r>
              <a:rPr lang="en-US" dirty="0"/>
              <a:t> Detection And Ranging</a:t>
            </a:r>
          </a:p>
          <a:p>
            <a:r>
              <a:rPr lang="en-US" dirty="0"/>
              <a:t>SODAR: Sound Detection And Ranging</a:t>
            </a:r>
          </a:p>
          <a:p>
            <a:r>
              <a:rPr lang="en-US" dirty="0"/>
              <a:t> </a:t>
            </a:r>
          </a:p>
          <a:p>
            <a:r>
              <a:rPr lang="en-US" dirty="0"/>
              <a:t> </a:t>
            </a:r>
          </a:p>
          <a:p>
            <a:r>
              <a:rPr lang="en-US" dirty="0"/>
              <a:t>-All three of these technologies are based on the same principle: </a:t>
            </a:r>
          </a:p>
          <a:p>
            <a:r>
              <a:rPr lang="en-US" dirty="0"/>
              <a:t>radiation is transmitted from the instrument into environment, </a:t>
            </a:r>
          </a:p>
          <a:p>
            <a:r>
              <a:rPr lang="en-US" dirty="0"/>
              <a:t>backscattered by objects in the environment, and then detected </a:t>
            </a:r>
          </a:p>
          <a:p>
            <a:r>
              <a:rPr lang="en-US" dirty="0"/>
              <a:t>and analyzed by receivers on the instrument.</a:t>
            </a:r>
          </a:p>
        </p:txBody>
      </p:sp>
    </p:spTree>
    <p:extLst>
      <p:ext uri="{BB962C8B-B14F-4D97-AF65-F5344CB8AC3E}">
        <p14:creationId xmlns:p14="http://schemas.microsoft.com/office/powerpoint/2010/main" val="5709209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Remote sensing—</a:t>
            </a:r>
            <a:r>
              <a:rPr lang="en-US" cap="none" dirty="0"/>
              <a:t>active (cont’d)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309" y="3018607"/>
            <a:ext cx="3657600" cy="273642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3439" y="2325848"/>
            <a:ext cx="2743200" cy="412194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10436" y="1668996"/>
            <a:ext cx="10246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Radar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59606" y="1668995"/>
            <a:ext cx="8707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Lidar</a:t>
            </a:r>
          </a:p>
        </p:txBody>
      </p:sp>
    </p:spTree>
    <p:extLst>
      <p:ext uri="{BB962C8B-B14F-4D97-AF65-F5344CB8AC3E}">
        <p14:creationId xmlns:p14="http://schemas.microsoft.com/office/powerpoint/2010/main" val="3917566136"/>
      </p:ext>
    </p:extLst>
  </p:cSld>
  <p:clrMapOvr>
    <a:masterClrMapping/>
  </p:clrMapOvr>
</p:sld>
</file>

<file path=ppt/theme/theme1.xml><?xml version="1.0" encoding="utf-8"?>
<a:theme xmlns:a="http://schemas.openxmlformats.org/drawingml/2006/main" name="1_UNCLASSIFIED//FOUO//DRAFT//PRE-DECISIONAL">
  <a:themeElements>
    <a:clrScheme name="US Army Color Palette">
      <a:dk1>
        <a:srgbClr val="000000"/>
      </a:dk1>
      <a:lt1>
        <a:srgbClr val="FFFFFF"/>
      </a:lt1>
      <a:dk2>
        <a:srgbClr val="FFDA3D"/>
      </a:dk2>
      <a:lt2>
        <a:srgbClr val="CCCCCC"/>
      </a:lt2>
      <a:accent1>
        <a:srgbClr val="333C33"/>
      </a:accent1>
      <a:accent2>
        <a:srgbClr val="717365"/>
      </a:accent2>
      <a:accent3>
        <a:srgbClr val="BFB8AB"/>
      </a:accent3>
      <a:accent4>
        <a:srgbClr val="B8B9B2"/>
      </a:accent4>
      <a:accent5>
        <a:srgbClr val="DBDCD8"/>
      </a:accent5>
      <a:accent6>
        <a:srgbClr val="333333"/>
      </a:accent6>
      <a:hlink>
        <a:srgbClr val="FFDA3D"/>
      </a:hlink>
      <a:folHlink>
        <a:srgbClr val="BFB8AB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UNCLASSIFIED//FOR OFFICIAL USE ONLY">
  <a:themeElements>
    <a:clrScheme name="US Army Color Palette">
      <a:dk1>
        <a:srgbClr val="000000"/>
      </a:dk1>
      <a:lt1>
        <a:srgbClr val="FFFFFF"/>
      </a:lt1>
      <a:dk2>
        <a:srgbClr val="FFDA3D"/>
      </a:dk2>
      <a:lt2>
        <a:srgbClr val="CCCCCC"/>
      </a:lt2>
      <a:accent1>
        <a:srgbClr val="333C33"/>
      </a:accent1>
      <a:accent2>
        <a:srgbClr val="717365"/>
      </a:accent2>
      <a:accent3>
        <a:srgbClr val="BFB8AB"/>
      </a:accent3>
      <a:accent4>
        <a:srgbClr val="B8B9B2"/>
      </a:accent4>
      <a:accent5>
        <a:srgbClr val="DBDCD8"/>
      </a:accent5>
      <a:accent6>
        <a:srgbClr val="333333"/>
      </a:accent6>
      <a:hlink>
        <a:srgbClr val="FFDA3D"/>
      </a:hlink>
      <a:folHlink>
        <a:srgbClr val="BFB8AB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UNCLASSIFIED">
  <a:themeElements>
    <a:clrScheme name="US Army Color Palette">
      <a:dk1>
        <a:srgbClr val="000000"/>
      </a:dk1>
      <a:lt1>
        <a:srgbClr val="FFFFFF"/>
      </a:lt1>
      <a:dk2>
        <a:srgbClr val="FFDA3D"/>
      </a:dk2>
      <a:lt2>
        <a:srgbClr val="CCCCCC"/>
      </a:lt2>
      <a:accent1>
        <a:srgbClr val="333C33"/>
      </a:accent1>
      <a:accent2>
        <a:srgbClr val="717365"/>
      </a:accent2>
      <a:accent3>
        <a:srgbClr val="BFB8AB"/>
      </a:accent3>
      <a:accent4>
        <a:srgbClr val="B8B9B2"/>
      </a:accent4>
      <a:accent5>
        <a:srgbClr val="DBDCD8"/>
      </a:accent5>
      <a:accent6>
        <a:srgbClr val="333333"/>
      </a:accent6>
      <a:hlink>
        <a:srgbClr val="FFDA3D"/>
      </a:hlink>
      <a:folHlink>
        <a:srgbClr val="BFB8AB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APPROVED FOR PUBLIC RELEASE">
  <a:themeElements>
    <a:clrScheme name="US Army Color Palette">
      <a:dk1>
        <a:srgbClr val="000000"/>
      </a:dk1>
      <a:lt1>
        <a:srgbClr val="FFFFFF"/>
      </a:lt1>
      <a:dk2>
        <a:srgbClr val="FFDA3D"/>
      </a:dk2>
      <a:lt2>
        <a:srgbClr val="CCCCCC"/>
      </a:lt2>
      <a:accent1>
        <a:srgbClr val="333C33"/>
      </a:accent1>
      <a:accent2>
        <a:srgbClr val="717365"/>
      </a:accent2>
      <a:accent3>
        <a:srgbClr val="BFB8AB"/>
      </a:accent3>
      <a:accent4>
        <a:srgbClr val="B8B9B2"/>
      </a:accent4>
      <a:accent5>
        <a:srgbClr val="DBDCD8"/>
      </a:accent5>
      <a:accent6>
        <a:srgbClr val="333333"/>
      </a:accent6>
      <a:hlink>
        <a:srgbClr val="FFDA3D"/>
      </a:hlink>
      <a:folHlink>
        <a:srgbClr val="BFB8AB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lternateThumbnailUrl xmlns="http://schemas.microsoft.com/sharepoint/v3">
      <Url xsi:nil="true"/>
      <Description xsi:nil="true"/>
    </AlternateThumbnailUrl>
    <Group xmlns="8acc76ce-4927-4c10-947a-54b615abcc3a">PowerPoint</Group>
    <Display_x0020_Name xmlns="8acc76ce-4927-4c10-947a-54b615abcc3a">CCDC Army Research Laboratory – PowerPoint (Briefing) – Standard Format</Display_x0020_Name>
    <ImageCreateDate xmlns="http://schemas.microsoft.com/sharepoint/v3" xsi:nil="true"/>
    <Organization xmlns="2c061caa-ac96-4ed1-b74a-abb1169dd94c">ARL</Organization>
    <Description xmlns="http://schemas.microsoft.com/sharepoint/v3" xsi:nil="true"/>
    <Desktop xmlns="8acc76ce-4927-4c10-947a-54b615abcc3a">Both</Desktop>
    <DL_Link xmlns="8acc76ce-4927-4c10-947a-54b615abcc3a">
      <Url>https://rdecom.apgea.army.mil/_layouts/download.aspx?SourceUrl=https://rdecom.apgea.army.mil/BP/BrandItems/PowerPoint_Template_RLB.pptx</Url>
      <Description>DOWNLOAD</Description>
    </DL_Link>
    <FileType0 xmlns="8acc76ce-4927-4c10-947a-54b615abcc3a">pptx</FileType0>
    <SortOrder xmlns="8acc76ce-4927-4c10-947a-54b615abcc3a">04 – PowerPoint (Briefing) Templates</SortOrder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icture" ma:contentTypeID="0x01010200F177B2FE6EB01A4CB29C652E415E2656" ma:contentTypeVersion="11" ma:contentTypeDescription="Upload an image or a photograph." ma:contentTypeScope="" ma:versionID="f320764365f13f50dd47b542c61f0f3c">
  <xsd:schema xmlns:xsd="http://www.w3.org/2001/XMLSchema" xmlns:xs="http://www.w3.org/2001/XMLSchema" xmlns:p="http://schemas.microsoft.com/office/2006/metadata/properties" xmlns:ns1="http://schemas.microsoft.com/sharepoint/v3" xmlns:ns2="2c061caa-ac96-4ed1-b74a-abb1169dd94c" xmlns:ns3="8acc76ce-4927-4c10-947a-54b615abcc3a" targetNamespace="http://schemas.microsoft.com/office/2006/metadata/properties" ma:root="true" ma:fieldsID="4ef1a987c416b8de0673a0f47df6a8c9" ns1:_="" ns2:_="" ns3:_="">
    <xsd:import namespace="http://schemas.microsoft.com/sharepoint/v3"/>
    <xsd:import namespace="2c061caa-ac96-4ed1-b74a-abb1169dd94c"/>
    <xsd:import namespace="8acc76ce-4927-4c10-947a-54b615abcc3a"/>
    <xsd:element name="properties">
      <xsd:complexType>
        <xsd:sequence>
          <xsd:element name="documentManagement">
            <xsd:complexType>
              <xsd:all>
                <xsd:element ref="ns1:ImageWidth" minOccurs="0"/>
                <xsd:element ref="ns1:ImageHeight" minOccurs="0"/>
                <xsd:element ref="ns1:ImageCreateDate" minOccurs="0"/>
                <xsd:element ref="ns1:Description" minOccurs="0"/>
                <xsd:element ref="ns1:ThumbnailExists" minOccurs="0"/>
                <xsd:element ref="ns1:PreviewExists" minOccurs="0"/>
                <xsd:element ref="ns1:AlternateThumbnailUrl" minOccurs="0"/>
                <xsd:element ref="ns2:Organization" minOccurs="0"/>
                <xsd:element ref="ns2:SharedWithUsers" minOccurs="0"/>
                <xsd:element ref="ns3:Display_x0020_Name" minOccurs="0"/>
                <xsd:element ref="ns3:Desktop" minOccurs="0"/>
                <xsd:element ref="ns3:Group" minOccurs="0"/>
                <xsd:element ref="ns3:DL_Link" minOccurs="0"/>
                <xsd:element ref="ns3:FileType0" minOccurs="0"/>
                <xsd:element ref="ns3:SortOrde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ImageWidth" ma:index="11" nillable="true" ma:displayName="Picture Width" ma:internalName="ImageWidth" ma:readOnly="true">
      <xsd:simpleType>
        <xsd:restriction base="dms:Unknown"/>
      </xsd:simpleType>
    </xsd:element>
    <xsd:element name="ImageHeight" ma:index="12" nillable="true" ma:displayName="Picture Height" ma:internalName="ImageHeight" ma:readOnly="true">
      <xsd:simpleType>
        <xsd:restriction base="dms:Unknown"/>
      </xsd:simpleType>
    </xsd:element>
    <xsd:element name="ImageCreateDate" ma:index="13" nillable="true" ma:displayName="Date Picture Taken" ma:format="DateTime" ma:hidden="true" ma:internalName="ImageCreateDate">
      <xsd:simpleType>
        <xsd:restriction base="dms:DateTime"/>
      </xsd:simpleType>
    </xsd:element>
    <xsd:element name="Description" ma:index="14" nillable="true" ma:displayName="Description" ma:description="Used as alternative text for the picture." ma:hidden="true" ma:internalName="Description">
      <xsd:simpleType>
        <xsd:restriction base="dms:Note">
          <xsd:maxLength value="255"/>
        </xsd:restriction>
      </xsd:simpleType>
    </xsd:element>
    <xsd:element name="ThumbnailExists" ma:index="23" nillable="true" ma:displayName="Thumbnail Exists" ma:default="FALSE" ma:hidden="true" ma:internalName="ThumbnailExists" ma:readOnly="true">
      <xsd:simpleType>
        <xsd:restriction base="dms:Boolean"/>
      </xsd:simpleType>
    </xsd:element>
    <xsd:element name="PreviewExists" ma:index="24" nillable="true" ma:displayName="Preview Exists" ma:default="FALSE" ma:hidden="true" ma:internalName="PreviewExists" ma:readOnly="true">
      <xsd:simpleType>
        <xsd:restriction base="dms:Boolean"/>
      </xsd:simpleType>
    </xsd:element>
    <xsd:element name="AlternateThumbnailUrl" ma:index="25" nillable="true" ma:displayName="Preview Image URL" ma:format="Image" ma:hidden="true" ma:internalName="AlternateThumbnailUrl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061caa-ac96-4ed1-b74a-abb1169dd94c" elementFormDefault="qualified">
    <xsd:import namespace="http://schemas.microsoft.com/office/2006/documentManagement/types"/>
    <xsd:import namespace="http://schemas.microsoft.com/office/infopath/2007/PartnerControls"/>
    <xsd:element name="Organization" ma:index="26" nillable="true" ma:displayName="Organization" ma:default="HQ RDECOM" ma:format="Dropdown" ma:internalName="Organization">
      <xsd:simpleType>
        <xsd:restriction base="dms:Choice">
          <xsd:enumeration value="All"/>
          <xsd:enumeration value="HQ RDECOM"/>
          <xsd:enumeration value="AMRDEC"/>
          <xsd:enumeration value="AMSAA"/>
          <xsd:enumeration value="ARDEC"/>
          <xsd:enumeration value="ARL"/>
          <xsd:enumeration value="CERDEC"/>
          <xsd:enumeration value="ECBC"/>
          <xsd:enumeration value="NSRDEC"/>
          <xsd:enumeration value="TARDEC"/>
        </xsd:restriction>
      </xsd:simpleType>
    </xsd:element>
    <xsd:element name="SharedWithUsers" ma:index="27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cc76ce-4927-4c10-947a-54b615abcc3a" elementFormDefault="qualified">
    <xsd:import namespace="http://schemas.microsoft.com/office/2006/documentManagement/types"/>
    <xsd:import namespace="http://schemas.microsoft.com/office/infopath/2007/PartnerControls"/>
    <xsd:element name="Display_x0020_Name" ma:index="28" nillable="true" ma:displayName="Display Name" ma:internalName="Display_x0020_Name">
      <xsd:simpleType>
        <xsd:restriction base="dms:Text">
          <xsd:maxLength value="255"/>
        </xsd:restriction>
      </xsd:simpleType>
    </xsd:element>
    <xsd:element name="Desktop" ma:index="29" nillable="true" ma:displayName="Tab" ma:format="Dropdown" ma:internalName="Desktop">
      <xsd:simpleType>
        <xsd:restriction base="dms:Choice">
          <xsd:enumeration value="Professional"/>
          <xsd:enumeration value="Both"/>
        </xsd:restriction>
      </xsd:simpleType>
    </xsd:element>
    <xsd:element name="Group" ma:index="30" nillable="true" ma:displayName="Group" ma:format="Dropdown" ma:internalName="Group">
      <xsd:simpleType>
        <xsd:restriction base="dms:Choice">
          <xsd:enumeration value="Army Logo"/>
          <xsd:enumeration value="Bi-Fold Brochure"/>
          <xsd:enumeration value="Bio"/>
          <xsd:enumeration value="Business Card"/>
          <xsd:enumeration value="Command Lineage"/>
          <xsd:enumeration value="Fact Sheet"/>
          <xsd:enumeration value="Large Poster"/>
          <xsd:enumeration value="Small Poster"/>
          <xsd:enumeration value="Specific Lineage"/>
          <xsd:enumeration value="PowerPoint"/>
          <xsd:enumeration value="Social Media"/>
          <xsd:enumeration value="Tri-Fold Brochure"/>
        </xsd:restriction>
      </xsd:simpleType>
    </xsd:element>
    <xsd:element name="DL_Link" ma:index="31" nillable="true" ma:displayName="Download" ma:format="Hyperlink" ma:internalName="DL_Link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FileType0" ma:index="33" nillable="true" ma:displayName="FileType" ma:format="Dropdown" ma:internalName="FileType0">
      <xsd:simpleType>
        <xsd:restriction base="dms:Choice">
          <xsd:enumeration value="docx"/>
          <xsd:enumeration value="eps"/>
          <xsd:enumeration value="indd"/>
          <xsd:enumeration value="pdf"/>
          <xsd:enumeration value="png"/>
          <xsd:enumeration value="pptx"/>
        </xsd:restriction>
      </xsd:simpleType>
    </xsd:element>
    <xsd:element name="SortOrder" ma:index="34" nillable="true" ma:displayName="SortOrder" ma:default="01 – Army Logo" ma:format="Dropdown" ma:internalName="SortOrder">
      <xsd:simpleType>
        <xsd:restriction base="dms:Choice">
          <xsd:enumeration value="01 – Army Logo"/>
          <xsd:enumeration value="02 – Command Lineage"/>
          <xsd:enumeration value="03 – Competency Lineage"/>
          <xsd:enumeration value="04 – PowerPoint (Briefing) Templates"/>
          <xsd:enumeration value="05 – Business Card Templates"/>
          <xsd:enumeration value="06 – Name Tent Templates"/>
          <xsd:enumeration value="07 – Social Media"/>
          <xsd:enumeration value="08 – VTC Signs"/>
          <xsd:enumeration value="09 – Poster Templates (Small – 11&quot;x17&quot;)"/>
          <xsd:enumeration value="10 – Poster Templates (Large – 11&quot;x17&quot;)"/>
          <xsd:enumeration value="11 – Fact Sheet Templates"/>
          <xsd:enumeration value="12 – Brochure Templates (Bi-Fold)"/>
          <xsd:enumeration value="13 – Brochure Templates (Tri-Fold)"/>
          <xsd:enumeration value="14 – Bio Templates"/>
          <xsd:enumeration value="15 - Exterior Signage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8" ma:displayName="Title"/>
        <xsd:element ref="dc:subject" minOccurs="0" maxOccurs="1"/>
        <xsd:element ref="dc:description" minOccurs="0" maxOccurs="1"/>
        <xsd:element name="keywords" minOccurs="0" maxOccurs="1" type="xsd:string" ma:index="20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8FEFD74-9FBC-4157-8802-AFD8EC757C9F}">
  <ds:schemaRefs>
    <ds:schemaRef ds:uri="http://schemas.microsoft.com/office/2006/metadata/properties"/>
    <ds:schemaRef ds:uri="http://schemas.microsoft.com/sharepoint/v3"/>
    <ds:schemaRef ds:uri="http://purl.org/dc/terms/"/>
    <ds:schemaRef ds:uri="http://schemas.openxmlformats.org/package/2006/metadata/core-properties"/>
    <ds:schemaRef ds:uri="2c061caa-ac96-4ed1-b74a-abb1169dd94c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8acc76ce-4927-4c10-947a-54b615abcc3a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613FA5FF-2111-4E01-9BF6-3626FF06C57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7CB1D6C-4708-4946-9D73-8E1A5A223D4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2c061caa-ac96-4ed1-b74a-abb1169dd94c"/>
    <ds:schemaRef ds:uri="8acc76ce-4927-4c10-947a-54b615abcc3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7116</TotalTime>
  <Words>827</Words>
  <Application>Microsoft Office PowerPoint</Application>
  <PresentationFormat>On-screen Show (4:3)</PresentationFormat>
  <Paragraphs>126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Arial</vt:lpstr>
      <vt:lpstr>Arial Bold</vt:lpstr>
      <vt:lpstr>1_UNCLASSIFIED//FOUO//DRAFT//PRE-DECISIONAL</vt:lpstr>
      <vt:lpstr>2_UNCLASSIFIED//FOR OFFICIAL USE ONLY</vt:lpstr>
      <vt:lpstr>3_UNCLASSIFIED</vt:lpstr>
      <vt:lpstr>4_APPROVED FOR PUBLIC RELEASE</vt:lpstr>
      <vt:lpstr>PowerPoint Presentation</vt:lpstr>
      <vt:lpstr>Introduction: Why the Army researches the environment </vt:lpstr>
      <vt:lpstr>Measurement</vt:lpstr>
      <vt:lpstr>Examples of local measurements</vt:lpstr>
      <vt:lpstr>Remote Sensing</vt:lpstr>
      <vt:lpstr>Remote sensing—passive </vt:lpstr>
      <vt:lpstr>Remote sensing—passive (cont’d)</vt:lpstr>
      <vt:lpstr>Remote sensing—active </vt:lpstr>
      <vt:lpstr>Remote sensing—active (cont’d)</vt:lpstr>
      <vt:lpstr>Remote sensing—applications </vt:lpstr>
      <vt:lpstr>Remote sensing—advantages </vt:lpstr>
      <vt:lpstr>Doppler lidar—how we use them</vt:lpstr>
      <vt:lpstr>Doppler lidar—how we use them (cont’d)</vt:lpstr>
      <vt:lpstr>Doppler lidar—how we use them (cont’d)</vt:lpstr>
      <vt:lpstr>Doppler lidar—how we use them (cont’d)</vt:lpstr>
      <vt:lpstr>Doppler lidar—how we use them (cont’d)</vt:lpstr>
      <vt:lpstr>Doppler lidar—how we use them (cont’d)</vt:lpstr>
      <vt:lpstr>Doppler lidar—how we use them (cont’d)</vt:lpstr>
      <vt:lpstr>Wakimoto et Al. (BAMS,1996) </vt:lpstr>
      <vt:lpstr>Wakimoto et Al. (BAMS,1996)  cont’d</vt:lpstr>
      <vt:lpstr>Wakimoto et Al. (BAMS,1996)  cont’d</vt:lpstr>
      <vt:lpstr>Wakimoto et Al. (BAMS,1996)  cont’d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U.S. Army</dc:title>
  <dc:subject>Active Army</dc:subject>
  <dc:creator>MWG</dc:creator>
  <cp:keywords/>
  <dc:description/>
  <cp:lastModifiedBy>Melvin</cp:lastModifiedBy>
  <cp:revision>187</cp:revision>
  <cp:lastPrinted>2018-04-12T16:00:29Z</cp:lastPrinted>
  <dcterms:created xsi:type="dcterms:W3CDTF">2016-09-22T11:21:33Z</dcterms:created>
  <dcterms:modified xsi:type="dcterms:W3CDTF">2024-06-12T13:13:10Z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0x01010200F177B2FE6EB01A4CB29C652E415E2656</vt:lpwstr>
  </property>
  <property fmtid="{D5CDD505-2E9C-101B-9397-08002B2CF9AE}" pid="4" name="WorkflowChangePath">
    <vt:lpwstr>fa62ed53-5d34-4242-83f6-2fedcb8fc24a,5;fa62ed53-5d34-4242-83f6-2fedcb8fc24a,7;fa62ed53-5d34-4242-83f6-2fedcb8fc24a,11;fa62ed53-5d34-4242-83f6-2fedcb8fc24a,13;fa62ed53-5d34-4242-83f6-2fedcb8fc24a,15;fa62ed53-5d34-4242-83f6-2fedcb8fc24a,15;fa62ed53-5d34-424</vt:lpwstr>
  </property>
</Properties>
</file>